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8" r:id="rId3"/>
    <p:sldId id="257" r:id="rId4"/>
    <p:sldId id="264" r:id="rId5"/>
    <p:sldId id="259" r:id="rId6"/>
    <p:sldId id="263" r:id="rId7"/>
    <p:sldId id="273" r:id="rId8"/>
    <p:sldId id="270" r:id="rId9"/>
    <p:sldId id="261" r:id="rId10"/>
    <p:sldId id="271" r:id="rId11"/>
    <p:sldId id="274" r:id="rId12"/>
    <p:sldId id="281" r:id="rId13"/>
    <p:sldId id="275" r:id="rId14"/>
    <p:sldId id="277" r:id="rId15"/>
    <p:sldId id="262" r:id="rId16"/>
    <p:sldId id="280" r:id="rId17"/>
    <p:sldId id="279" r:id="rId18"/>
    <p:sldId id="27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3333"/>
    <a:srgbClr val="822626"/>
    <a:srgbClr val="583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364" autoAdjust="0"/>
  </p:normalViewPr>
  <p:slideViewPr>
    <p:cSldViewPr snapToGrid="0">
      <p:cViewPr varScale="1">
        <p:scale>
          <a:sx n="63" d="100"/>
          <a:sy n="63" d="100"/>
        </p:scale>
        <p:origin x="2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975D5-C96C-47C9-8EC0-31F00A2BF25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62912-A24B-43FA-9650-BCD14F42F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7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62912-A24B-43FA-9650-BCD14F42F1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5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A33E-0C26-4F05-A817-977F7A0928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8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62912-A24B-43FA-9650-BCD14F42F1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79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62912-A24B-43FA-9650-BCD14F42F1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6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62912-A24B-43FA-9650-BCD14F42F1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4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4DBE1-0C3B-4E25-B2CC-B1883935B1C8}" type="datetime1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54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E5355-36B7-4778-B46D-7C7933A60AF0}" type="datetime1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3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583F-D791-41C2-A255-FF8B6854F496}" type="datetime1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C6B2C-9A92-4457-8FF3-F780B137FF8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854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9BCDA-9739-4FF3-BC65-CE8F4EAE8F74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12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F7575-82CC-42FB-B5B9-677D7EBC725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0FD67-1169-4431-AE6B-F2C79EF19FE9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0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94608-67B3-416A-95DC-F33BB6FCCD9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59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911F3-4597-4A2A-ABBD-23D9E5B52A5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53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9C843-CDFD-42D7-BEB5-EC05507A883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708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D08CA-DE41-4C89-A11A-80BBE69415A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22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B6EF8-3888-466C-9F17-F946AD3E7D88}" type="datetime1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61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EC179-A276-44E4-91E4-41DD09558270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80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6037B-5BDB-4A68-A7A8-38888DFDCDAA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059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52B32-48AB-4307-BEDD-455EE3A9C8E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0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1A33-A79B-4D45-B998-C4335FE033DE}" type="datetime1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6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378C-63D1-4025-9FFE-9456261F1A32}" type="datetime1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B2DE-970D-4BAB-9A83-B4907C9527F4}" type="datetime1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C18E-AA49-4FB4-B587-A061A2C2633D}" type="datetime1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7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A5DA-9F2C-415C-ADD5-F782EA96FB1B}" type="datetime1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3A44F53-9C14-4317-B5AA-FAF4E8CF1327}" type="datetime1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6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B7BE-804C-40FF-9BDE-B3EC3326AA3D}" type="datetime1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4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D42878-0048-4337-90AD-74004C618A23}" type="datetime1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D. Dunatov: Records, music, shops and kolo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977E8B6-FFA0-484D-9EBD-2ECB8F3EDE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89832-06EB-4F2E-8108-E6CCC4A18C0A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Dunatov: Records, music, shops and kolo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1E056-D193-4150-9A1C-994FD90580B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29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7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microsoft.com/office/2007/relationships/hdphoto" Target="../media/hdphoto21.wdp"/><Relationship Id="rId17" Type="http://schemas.openxmlformats.org/officeDocument/2006/relationships/image" Target="../media/image39.jpeg"/><Relationship Id="rId2" Type="http://schemas.openxmlformats.org/officeDocument/2006/relationships/image" Target="../media/image30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5" Type="http://schemas.openxmlformats.org/officeDocument/2006/relationships/image" Target="../media/image8.png"/><Relationship Id="rId10" Type="http://schemas.microsoft.com/office/2007/relationships/hdphoto" Target="../media/hdphoto20.wdp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microsoft.com/office/2007/relationships/hdphoto" Target="../media/hdphoto24.wdp"/><Relationship Id="rId10" Type="http://schemas.openxmlformats.org/officeDocument/2006/relationships/image" Target="../media/image8.png"/><Relationship Id="rId4" Type="http://schemas.openxmlformats.org/officeDocument/2006/relationships/image" Target="../media/image4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microsoft.com/office/2007/relationships/hdphoto" Target="../media/hdphoto19.wdp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9.wdp"/><Relationship Id="rId3" Type="http://schemas.microsoft.com/office/2007/relationships/hdphoto" Target="../media/hdphoto26.wdp"/><Relationship Id="rId7" Type="http://schemas.microsoft.com/office/2007/relationships/hdphoto" Target="../media/hdphoto28.wdp"/><Relationship Id="rId12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microsoft.com/office/2007/relationships/hdphoto" Target="../media/hdphoto6.wdp"/><Relationship Id="rId5" Type="http://schemas.microsoft.com/office/2007/relationships/hdphoto" Target="../media/hdphoto27.wdp"/><Relationship Id="rId10" Type="http://schemas.openxmlformats.org/officeDocument/2006/relationships/image" Target="../media/image8.png"/><Relationship Id="rId4" Type="http://schemas.openxmlformats.org/officeDocument/2006/relationships/image" Target="../media/image46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0.wdp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1.wdp"/><Relationship Id="rId4" Type="http://schemas.openxmlformats.org/officeDocument/2006/relationships/image" Target="../media/image50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10" Type="http://schemas.openxmlformats.org/officeDocument/2006/relationships/image" Target="../media/image54.emf"/><Relationship Id="rId4" Type="http://schemas.openxmlformats.org/officeDocument/2006/relationships/image" Target="../media/image52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microsoft.com/office/2007/relationships/hdphoto" Target="../media/hdphoto19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5.wdp"/><Relationship Id="rId7" Type="http://schemas.microsoft.com/office/2007/relationships/hdphoto" Target="../media/hdphoto3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microsoft.com/office/2007/relationships/hdphoto" Target="../media/hdphoto3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7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5.wdp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4.wdp"/><Relationship Id="rId18" Type="http://schemas.openxmlformats.org/officeDocument/2006/relationships/image" Target="../media/image7.png"/><Relationship Id="rId3" Type="http://schemas.microsoft.com/office/2007/relationships/hdphoto" Target="../media/hdphoto9.wdp"/><Relationship Id="rId21" Type="http://schemas.microsoft.com/office/2007/relationships/hdphoto" Target="../media/hdphoto6.wdp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17" Type="http://schemas.microsoft.com/office/2007/relationships/hdphoto" Target="../media/hdphoto16.wdp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21.png"/><Relationship Id="rId19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12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microsoft.com/office/2007/relationships/hdphoto" Target="../media/hdphoto18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microsoft.com/office/2007/relationships/hdphoto" Target="../media/hdphoto19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4365"/>
                    </a14:imgEffect>
                    <a14:imgEffect>
                      <a14:saturation sat="338000"/>
                    </a14:imgEffect>
                    <a14:imgEffect>
                      <a14:brightnessContrast bright="-60000" contrast="1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96843" y="408962"/>
            <a:ext cx="11054686" cy="211587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RECORDS, MUSIC, SHOPS AND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case study on a South-Slavic music record seller </a:t>
            </a:r>
            <a: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post-WWII US </a:t>
            </a:r>
          </a:p>
        </p:txBody>
      </p:sp>
      <p:sp>
        <p:nvSpPr>
          <p:cNvPr id="4" name="Podnaslov 2"/>
          <p:cNvSpPr txBox="1">
            <a:spLocks/>
          </p:cNvSpPr>
          <p:nvPr/>
        </p:nvSpPr>
        <p:spPr>
          <a:xfrm>
            <a:off x="1094986" y="5268789"/>
            <a:ext cx="10058400" cy="10110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EBF0E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1" i="0" u="none" strike="noStrike" kern="1200" cap="all" spc="20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</a:rPr>
              <a:t>Dora Dunatov</a:t>
            </a:r>
            <a:endParaRPr kumimoji="0" lang="en-US" sz="2000" b="1" i="0" u="none" strike="noStrike" kern="1200" cap="all" spc="20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EBF0E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cap="none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</a:t>
            </a:r>
            <a:r>
              <a:rPr kumimoji="0" lang="en-US" sz="2000" b="0" i="0" u="none" strike="noStrike" kern="1200" cap="none" spc="200" normalizeH="0" baseline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</a:rPr>
              <a:t>nstitute</a:t>
            </a:r>
            <a:r>
              <a:rPr kumimoji="0" lang="en-US" sz="2000" b="0" i="0" u="none" strike="noStrike" kern="1200" cap="none" spc="200" normalizeH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</a:rPr>
              <a:t> </a:t>
            </a:r>
            <a:r>
              <a:rPr kumimoji="0" lang="en-US" sz="2000" b="0" i="0" u="none" strike="noStrike" kern="1200" cap="none" spc="20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</a:rPr>
              <a:t>of Ethnology and Folklore Research, Zagreb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EBF0E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cap="none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Research Assistant</a:t>
            </a:r>
            <a:endParaRPr kumimoji="0" lang="en-US" sz="2000" b="0" i="0" u="none" strike="noStrike" kern="1200" cap="none" spc="20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3218467" y="6457890"/>
            <a:ext cx="5811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</a:t>
            </a:r>
            <a:r>
              <a:rPr 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symposium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78 rpm at home</a:t>
            </a:r>
            <a:r>
              <a:rPr kumimoji="0" lang="hr-HR" sz="16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”, Zagreb, 11 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March</a:t>
            </a:r>
            <a:r>
              <a:rPr lang="hr-HR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kumimoji="0" lang="hr-HR" sz="16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2023</a:t>
            </a:r>
            <a:endParaRPr kumimoji="0" lang="en-US" sz="1600" b="0" i="0" u="none" strike="noStrike" kern="1200" cap="none" spc="0" normalizeH="0" baseline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" name="Elipsa 2"/>
          <p:cNvSpPr/>
          <p:nvPr/>
        </p:nvSpPr>
        <p:spPr>
          <a:xfrm>
            <a:off x="5715113" y="3136421"/>
            <a:ext cx="818148" cy="577516"/>
          </a:xfrm>
          <a:prstGeom prst="ellipse">
            <a:avLst/>
          </a:prstGeom>
          <a:solidFill>
            <a:srgbClr val="E6E6E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810685" y="6412515"/>
            <a:ext cx="350986" cy="4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RZZ – Croatian Science Foundation"/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1" y="3943771"/>
            <a:ext cx="1107829" cy="37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57" y="3909539"/>
            <a:ext cx="1443128" cy="2517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05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discogs.com/w3YjXTmPdKtwPy__toAFU2fzerBUbOUG4kWoY8UFPPU/rs:fit/g:sm/q:90/h:600/w:599/czM6Ly9kaXNjb2dz/LWRhdGFiYXNlLWlt/YWdlcy9SLTE0MzA2/NjE1LTE1NzE5MzA3/NTctMjQ3Mi5qcGV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72" y="2869243"/>
            <a:ext cx="2832540" cy="28372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discogs.com/owH7x_8rzGdEcrn5zXCUCW60tPmC8X79N4-VpRLV5gg/rs:fit/g:sm/q:90/h:599/w:600/czM6Ly9kaXNjb2dz/LWRhdGFiYXNlLWlt/YWdlcy9SLTE0MzA2/Njg3LTE1NzE4OTIy/MDMtOTM1MS5qcGV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41" y="3440983"/>
            <a:ext cx="2830730" cy="282601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discogs.com/fTQ_w7gfr8LWGTmt1yedx_cXBpv6NuNVcykRItj0bTw/rs:fit/g:sm/q:90/h:600/w:585/czM6Ly9kaXNjb2dz/LWRhdGFiYXNlLWlt/YWdlcy9SLTE1NzY1/MjY0LTE2NDYwMTk2/NDUtNzAyMC5qcGVn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02" y="1906890"/>
            <a:ext cx="2803513" cy="28753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i.discogs.com/GT7T-gSdcGPudFfr8hS_nFmMNOKF5WYJEMaZDRHqhok/rs:fit/g:sm/q:90/h:594/w:600/czM6Ly9kaXNjb2dz/LWRhdGFiYXNlLWlt/YWdlcy9SLTE0NjQz/MzkyLTE1Nzg4NjI4/MTItMjEzOC5qcGV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45" y="184884"/>
            <a:ext cx="2803512" cy="27754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i.discogs.com/ZBxg4Mg9QXQ6MT-x2wg-4AR0pbrCY3QOJvJp_jO7HHc/rs:fit/g:sm/q:90/h:500/w:492/czM6Ly9kaXNjb2dz/LWRhdGFiYXNlLWlt/YWdlcy9SLTc1MDUz/MTgtMTQ0Mjg2NzMz/OS02MzE1LmpwZWc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54" y="42096"/>
            <a:ext cx="2756591" cy="28014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s://i.discogs.com/JNJfMA_UVgCbBQG9vlsopkhYmmQXemCwEMZPN3vjnwM/rs:fit/g:sm/q:90/h:450/w:600/czM6Ly9kaXNjb2dz/LWRhdGFiYXNlLWlt/YWdlcy9SLTE1OTUx/NzIzLTE2MDA3OTgx/NTgtODAxMi5qcGVn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6" t="12445" r="-1" b="11026"/>
          <a:stretch/>
        </p:blipFill>
        <p:spPr bwMode="auto">
          <a:xfrm>
            <a:off x="-92358" y="858764"/>
            <a:ext cx="2812260" cy="280141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condary, 2 of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827" y="3774059"/>
            <a:ext cx="2835145" cy="283514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imar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484" y="1755502"/>
            <a:ext cx="2852976" cy="283514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imar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81" y="0"/>
            <a:ext cx="2744405" cy="2829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18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1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imar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39" y="1302179"/>
            <a:ext cx="4113699" cy="414832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arth-history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689" y="0"/>
            <a:ext cx="7880376" cy="63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5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4" b="97780" l="20066" r="81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5" t="11242" r="18829" b="3680"/>
          <a:stretch/>
        </p:blipFill>
        <p:spPr>
          <a:xfrm>
            <a:off x="3879620" y="2162628"/>
            <a:ext cx="1331008" cy="133531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496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rim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137160"/>
            <a:ext cx="4594809" cy="46024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condary, 2 of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55" y="137160"/>
            <a:ext cx="4501737" cy="45107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condary, 2 of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84" y="1818564"/>
            <a:ext cx="4594809" cy="464122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8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ručno 25"/>
          <p:cNvSpPr/>
          <p:nvPr/>
        </p:nvSpPr>
        <p:spPr>
          <a:xfrm>
            <a:off x="3043370" y="304573"/>
            <a:ext cx="5475976" cy="5512953"/>
          </a:xfrm>
          <a:custGeom>
            <a:avLst/>
            <a:gdLst>
              <a:gd name="connsiteX0" fmla="*/ 0 w 5475976"/>
              <a:gd name="connsiteY0" fmla="*/ 2756477 h 5512953"/>
              <a:gd name="connsiteX1" fmla="*/ 2737988 w 5475976"/>
              <a:gd name="connsiteY1" fmla="*/ 0 h 5512953"/>
              <a:gd name="connsiteX2" fmla="*/ 5475976 w 5475976"/>
              <a:gd name="connsiteY2" fmla="*/ 2756477 h 5512953"/>
              <a:gd name="connsiteX3" fmla="*/ 2737988 w 5475976"/>
              <a:gd name="connsiteY3" fmla="*/ 5512954 h 5512953"/>
              <a:gd name="connsiteX4" fmla="*/ 0 w 5475976"/>
              <a:gd name="connsiteY4" fmla="*/ 2756477 h 551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976" h="5512953">
                <a:moveTo>
                  <a:pt x="0" y="2756477"/>
                </a:moveTo>
                <a:cubicBezTo>
                  <a:pt x="0" y="1234117"/>
                  <a:pt x="1225839" y="0"/>
                  <a:pt x="2737988" y="0"/>
                </a:cubicBezTo>
                <a:cubicBezTo>
                  <a:pt x="4250137" y="0"/>
                  <a:pt x="5475976" y="1234117"/>
                  <a:pt x="5475976" y="2756477"/>
                </a:cubicBezTo>
                <a:cubicBezTo>
                  <a:pt x="5475976" y="4278837"/>
                  <a:pt x="4250137" y="5512954"/>
                  <a:pt x="2737988" y="5512954"/>
                </a:cubicBezTo>
                <a:cubicBezTo>
                  <a:pt x="1225839" y="5512954"/>
                  <a:pt x="0" y="4278837"/>
                  <a:pt x="0" y="2756477"/>
                </a:cubicBezTo>
                <a:close/>
              </a:path>
            </a:pathLst>
          </a:custGeom>
          <a:blipFill rotWithShape="0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72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0518" tIns="875933" rIns="870518" bIns="87593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 </a:t>
            </a:r>
            <a:endParaRPr lang="hr-HR" sz="1800" kern="1200" dirty="0"/>
          </a:p>
        </p:txBody>
      </p:sp>
      <p:sp>
        <p:nvSpPr>
          <p:cNvPr id="27" name="Elipsa 26"/>
          <p:cNvSpPr/>
          <p:nvPr/>
        </p:nvSpPr>
        <p:spPr>
          <a:xfrm>
            <a:off x="7337663" y="522919"/>
            <a:ext cx="888482" cy="8892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Elipsa 27"/>
          <p:cNvSpPr/>
          <p:nvPr/>
        </p:nvSpPr>
        <p:spPr>
          <a:xfrm>
            <a:off x="10791255" y="1809416"/>
            <a:ext cx="792000" cy="79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Elipsa 28"/>
          <p:cNvSpPr/>
          <p:nvPr/>
        </p:nvSpPr>
        <p:spPr>
          <a:xfrm>
            <a:off x="8856479" y="2984763"/>
            <a:ext cx="576000" cy="5760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Elipsa 29"/>
          <p:cNvSpPr/>
          <p:nvPr/>
        </p:nvSpPr>
        <p:spPr>
          <a:xfrm>
            <a:off x="6437528" y="5277342"/>
            <a:ext cx="720000" cy="72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Elipsa 30"/>
          <p:cNvSpPr/>
          <p:nvPr/>
        </p:nvSpPr>
        <p:spPr>
          <a:xfrm>
            <a:off x="3663048" y="695579"/>
            <a:ext cx="792000" cy="792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Elipsa 31"/>
          <p:cNvSpPr/>
          <p:nvPr/>
        </p:nvSpPr>
        <p:spPr>
          <a:xfrm>
            <a:off x="3694086" y="2940674"/>
            <a:ext cx="864000" cy="864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Prostoručno 32"/>
          <p:cNvSpPr/>
          <p:nvPr/>
        </p:nvSpPr>
        <p:spPr>
          <a:xfrm>
            <a:off x="1796519" y="1973285"/>
            <a:ext cx="1850400" cy="1851876"/>
          </a:xfrm>
          <a:custGeom>
            <a:avLst/>
            <a:gdLst>
              <a:gd name="connsiteX0" fmla="*/ 0 w 1852300"/>
              <a:gd name="connsiteY0" fmla="*/ 925938 h 1851876"/>
              <a:gd name="connsiteX1" fmla="*/ 926150 w 1852300"/>
              <a:gd name="connsiteY1" fmla="*/ 0 h 1851876"/>
              <a:gd name="connsiteX2" fmla="*/ 1852300 w 1852300"/>
              <a:gd name="connsiteY2" fmla="*/ 925938 h 1851876"/>
              <a:gd name="connsiteX3" fmla="*/ 926150 w 1852300"/>
              <a:gd name="connsiteY3" fmla="*/ 1851876 h 1851876"/>
              <a:gd name="connsiteX4" fmla="*/ 0 w 1852300"/>
              <a:gd name="connsiteY4" fmla="*/ 925938 h 185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300" h="1851876">
                <a:moveTo>
                  <a:pt x="0" y="925938"/>
                </a:moveTo>
                <a:cubicBezTo>
                  <a:pt x="0" y="414557"/>
                  <a:pt x="414651" y="0"/>
                  <a:pt x="926150" y="0"/>
                </a:cubicBezTo>
                <a:cubicBezTo>
                  <a:pt x="1437649" y="0"/>
                  <a:pt x="1852300" y="414557"/>
                  <a:pt x="1852300" y="925938"/>
                </a:cubicBezTo>
                <a:cubicBezTo>
                  <a:pt x="1852300" y="1437319"/>
                  <a:pt x="1437649" y="1851876"/>
                  <a:pt x="926150" y="1851876"/>
                </a:cubicBezTo>
                <a:cubicBezTo>
                  <a:pt x="414651" y="1851876"/>
                  <a:pt x="0" y="1437319"/>
                  <a:pt x="0" y="92593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9843" tIns="339781" rIns="339843" bIns="33978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3 STORES</a:t>
            </a:r>
            <a:endParaRPr lang="hr-HR" sz="1800" kern="1200" dirty="0"/>
          </a:p>
        </p:txBody>
      </p:sp>
      <p:sp>
        <p:nvSpPr>
          <p:cNvPr id="34" name="Elipsa 33"/>
          <p:cNvSpPr/>
          <p:nvPr/>
        </p:nvSpPr>
        <p:spPr>
          <a:xfrm>
            <a:off x="4966764" y="978425"/>
            <a:ext cx="915410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Elipsa 34"/>
          <p:cNvSpPr/>
          <p:nvPr/>
        </p:nvSpPr>
        <p:spPr>
          <a:xfrm>
            <a:off x="1180999" y="4170132"/>
            <a:ext cx="871587" cy="871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Prostoručno 35"/>
          <p:cNvSpPr/>
          <p:nvPr/>
        </p:nvSpPr>
        <p:spPr>
          <a:xfrm>
            <a:off x="8381643" y="659661"/>
            <a:ext cx="2001600" cy="2000211"/>
          </a:xfrm>
          <a:custGeom>
            <a:avLst/>
            <a:gdLst>
              <a:gd name="connsiteX0" fmla="*/ 0 w 2144148"/>
              <a:gd name="connsiteY0" fmla="*/ 1000106 h 2000211"/>
              <a:gd name="connsiteX1" fmla="*/ 1072074 w 2144148"/>
              <a:gd name="connsiteY1" fmla="*/ 0 h 2000211"/>
              <a:gd name="connsiteX2" fmla="*/ 2144148 w 2144148"/>
              <a:gd name="connsiteY2" fmla="*/ 1000106 h 2000211"/>
              <a:gd name="connsiteX3" fmla="*/ 1072074 w 2144148"/>
              <a:gd name="connsiteY3" fmla="*/ 2000212 h 2000211"/>
              <a:gd name="connsiteX4" fmla="*/ 0 w 2144148"/>
              <a:gd name="connsiteY4" fmla="*/ 1000106 h 200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148" h="2000211">
                <a:moveTo>
                  <a:pt x="0" y="1000106"/>
                </a:moveTo>
                <a:cubicBezTo>
                  <a:pt x="0" y="447763"/>
                  <a:pt x="479984" y="0"/>
                  <a:pt x="1072074" y="0"/>
                </a:cubicBezTo>
                <a:cubicBezTo>
                  <a:pt x="1664164" y="0"/>
                  <a:pt x="2144148" y="447763"/>
                  <a:pt x="2144148" y="1000106"/>
                </a:cubicBezTo>
                <a:cubicBezTo>
                  <a:pt x="2144148" y="1552449"/>
                  <a:pt x="1664164" y="2000212"/>
                  <a:pt x="1072074" y="2000212"/>
                </a:cubicBezTo>
                <a:cubicBezTo>
                  <a:pt x="479984" y="2000212"/>
                  <a:pt x="0" y="1552449"/>
                  <a:pt x="0" y="1000106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583" tIns="361504" rIns="382583" bIns="36150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CUSTOMERS</a:t>
            </a:r>
            <a:endParaRPr lang="hr-HR" sz="1800" kern="1200" dirty="0"/>
          </a:p>
        </p:txBody>
      </p:sp>
      <p:sp>
        <p:nvSpPr>
          <p:cNvPr id="37" name="Elipsa 36"/>
          <p:cNvSpPr/>
          <p:nvPr/>
        </p:nvSpPr>
        <p:spPr>
          <a:xfrm>
            <a:off x="7558985" y="1892824"/>
            <a:ext cx="749875" cy="748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Elipsa 37"/>
          <p:cNvSpPr/>
          <p:nvPr/>
        </p:nvSpPr>
        <p:spPr>
          <a:xfrm>
            <a:off x="2782878" y="4144299"/>
            <a:ext cx="1094120" cy="1094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Elipsa 38"/>
          <p:cNvSpPr/>
          <p:nvPr/>
        </p:nvSpPr>
        <p:spPr>
          <a:xfrm>
            <a:off x="6800086" y="2911504"/>
            <a:ext cx="540000" cy="540000"/>
          </a:xfrm>
          <a:prstGeom prst="ellipse">
            <a:avLst/>
          </a:prstGeom>
          <a:solidFill>
            <a:srgbClr val="7533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rostoručno 39"/>
          <p:cNvSpPr/>
          <p:nvPr/>
        </p:nvSpPr>
        <p:spPr>
          <a:xfrm>
            <a:off x="8434880" y="4160093"/>
            <a:ext cx="2145053" cy="2145600"/>
          </a:xfrm>
          <a:custGeom>
            <a:avLst/>
            <a:gdLst>
              <a:gd name="connsiteX0" fmla="*/ 0 w 2144148"/>
              <a:gd name="connsiteY0" fmla="*/ 1000106 h 2000211"/>
              <a:gd name="connsiteX1" fmla="*/ 1072074 w 2144148"/>
              <a:gd name="connsiteY1" fmla="*/ 0 h 2000211"/>
              <a:gd name="connsiteX2" fmla="*/ 2144148 w 2144148"/>
              <a:gd name="connsiteY2" fmla="*/ 1000106 h 2000211"/>
              <a:gd name="connsiteX3" fmla="*/ 1072074 w 2144148"/>
              <a:gd name="connsiteY3" fmla="*/ 2000212 h 2000211"/>
              <a:gd name="connsiteX4" fmla="*/ 0 w 2144148"/>
              <a:gd name="connsiteY4" fmla="*/ 1000106 h 200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148" h="2000211">
                <a:moveTo>
                  <a:pt x="0" y="1000106"/>
                </a:moveTo>
                <a:cubicBezTo>
                  <a:pt x="0" y="447763"/>
                  <a:pt x="479984" y="0"/>
                  <a:pt x="1072074" y="0"/>
                </a:cubicBezTo>
                <a:cubicBezTo>
                  <a:pt x="1664164" y="0"/>
                  <a:pt x="2144148" y="447763"/>
                  <a:pt x="2144148" y="1000106"/>
                </a:cubicBezTo>
                <a:cubicBezTo>
                  <a:pt x="2144148" y="1552449"/>
                  <a:pt x="1664164" y="2000212"/>
                  <a:pt x="1072074" y="2000212"/>
                </a:cubicBezTo>
                <a:cubicBezTo>
                  <a:pt x="479984" y="2000212"/>
                  <a:pt x="0" y="1552449"/>
                  <a:pt x="0" y="1000106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583" tIns="361504" rIns="382583" bIns="36150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COMPETITION</a:t>
            </a:r>
            <a:endParaRPr lang="hr-HR" sz="1800" kern="1200" dirty="0"/>
          </a:p>
        </p:txBody>
      </p:sp>
      <p:sp>
        <p:nvSpPr>
          <p:cNvPr id="41" name="Elipsa 40"/>
          <p:cNvSpPr/>
          <p:nvPr/>
        </p:nvSpPr>
        <p:spPr>
          <a:xfrm>
            <a:off x="8110382" y="3877199"/>
            <a:ext cx="432000" cy="432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kstniOkvir 8"/>
          <p:cNvSpPr txBox="1"/>
          <p:nvPr/>
        </p:nvSpPr>
        <p:spPr>
          <a:xfrm>
            <a:off x="1130016" y="4298907"/>
            <a:ext cx="98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bg1"/>
                </a:solidFill>
              </a:rPr>
              <a:t>LOS ANGELES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3695388" y="3236763"/>
            <a:ext cx="90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</a:rPr>
              <a:t>OAKLAND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2666924" y="4399111"/>
            <a:ext cx="1286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bg1"/>
                </a:solidFill>
              </a:rPr>
              <a:t>SAN FRANCISCO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4939532" y="1295665"/>
            <a:ext cx="9692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COLLECTOR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7281389" y="806311"/>
            <a:ext cx="10134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REPERTOIRE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7579059" y="2121188"/>
            <a:ext cx="766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ETHNICS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3637902" y="996764"/>
            <a:ext cx="873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50" dirty="0" smtClean="0">
                <a:solidFill>
                  <a:schemeClr val="bg1"/>
                </a:solidFill>
              </a:rPr>
              <a:t>HOMELAND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1986237" y="806311"/>
            <a:ext cx="720000" cy="720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kstniOkvir 17"/>
          <p:cNvSpPr txBox="1"/>
          <p:nvPr/>
        </p:nvSpPr>
        <p:spPr>
          <a:xfrm>
            <a:off x="1957437" y="1042849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JUGOTON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6806366" y="3029378"/>
            <a:ext cx="5514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KOLO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10739136" y="2084186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IMMIGRANT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8069741" y="3982488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PRICE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8833853" y="3128397"/>
            <a:ext cx="580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CROAT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kstniOkvir 22"/>
          <p:cNvSpPr txBox="1"/>
          <p:nvPr/>
        </p:nvSpPr>
        <p:spPr>
          <a:xfrm>
            <a:off x="6403830" y="5419551"/>
            <a:ext cx="787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INTER-</a:t>
            </a:r>
            <a:br>
              <a:rPr lang="hr-HR" sz="1100" dirty="0" smtClean="0">
                <a:solidFill>
                  <a:schemeClr val="bg1"/>
                </a:solidFill>
              </a:rPr>
            </a:br>
            <a:r>
              <a:rPr lang="hr-HR" sz="1100" dirty="0" smtClean="0">
                <a:solidFill>
                  <a:schemeClr val="bg1"/>
                </a:solidFill>
              </a:rPr>
              <a:t>NATIONAL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10128534" y="3200399"/>
            <a:ext cx="891350" cy="8928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ekstniOkvir 24"/>
          <p:cNvSpPr txBox="1"/>
          <p:nvPr/>
        </p:nvSpPr>
        <p:spPr>
          <a:xfrm>
            <a:off x="10165721" y="3510678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YUGOSLAV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43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Elipsa 44"/>
          <p:cNvSpPr/>
          <p:nvPr/>
        </p:nvSpPr>
        <p:spPr>
          <a:xfrm>
            <a:off x="691601" y="1646860"/>
            <a:ext cx="756000" cy="756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Elipsa 45"/>
          <p:cNvSpPr/>
          <p:nvPr/>
        </p:nvSpPr>
        <p:spPr>
          <a:xfrm>
            <a:off x="380159" y="3283231"/>
            <a:ext cx="612000" cy="61200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300" dirty="0"/>
          </a:p>
        </p:txBody>
      </p:sp>
      <p:sp>
        <p:nvSpPr>
          <p:cNvPr id="47" name="TekstniOkvir 46"/>
          <p:cNvSpPr txBox="1"/>
          <p:nvPr/>
        </p:nvSpPr>
        <p:spPr>
          <a:xfrm>
            <a:off x="661476" y="1809416"/>
            <a:ext cx="8162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VICTOR &amp;</a:t>
            </a:r>
          </a:p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COLUMBIA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kstniOkvir 49"/>
          <p:cNvSpPr txBox="1"/>
          <p:nvPr/>
        </p:nvSpPr>
        <p:spPr>
          <a:xfrm>
            <a:off x="337978" y="3373787"/>
            <a:ext cx="707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KOLO </a:t>
            </a:r>
            <a:br>
              <a:rPr lang="hr-HR" sz="1100" dirty="0" smtClean="0">
                <a:solidFill>
                  <a:schemeClr val="bg1"/>
                </a:solidFill>
              </a:rPr>
            </a:br>
            <a:r>
              <a:rPr lang="hr-HR" sz="1100" dirty="0" smtClean="0">
                <a:solidFill>
                  <a:schemeClr val="bg1"/>
                </a:solidFill>
              </a:rPr>
              <a:t>FESTIVAL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Elipsa 47"/>
          <p:cNvSpPr/>
          <p:nvPr/>
        </p:nvSpPr>
        <p:spPr>
          <a:xfrm>
            <a:off x="3606781" y="5328328"/>
            <a:ext cx="828000" cy="82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9" name="TekstniOkvir 48"/>
          <p:cNvSpPr txBox="1"/>
          <p:nvPr/>
        </p:nvSpPr>
        <p:spPr>
          <a:xfrm>
            <a:off x="3512781" y="5537350"/>
            <a:ext cx="9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YUGOSLAV REC. SHOP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Elipsa 50"/>
          <p:cNvSpPr/>
          <p:nvPr/>
        </p:nvSpPr>
        <p:spPr>
          <a:xfrm>
            <a:off x="4597949" y="4170132"/>
            <a:ext cx="720000" cy="72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2" name="TekstniOkvir 51"/>
          <p:cNvSpPr txBox="1"/>
          <p:nvPr/>
        </p:nvSpPr>
        <p:spPr>
          <a:xfrm>
            <a:off x="4471204" y="4309437"/>
            <a:ext cx="9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SLAV-ART MUSIC CO.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3" name="Elipsa 52"/>
          <p:cNvSpPr/>
          <p:nvPr/>
        </p:nvSpPr>
        <p:spPr>
          <a:xfrm>
            <a:off x="549931" y="349159"/>
            <a:ext cx="720000" cy="720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TekstniOkvir 53"/>
          <p:cNvSpPr txBox="1"/>
          <p:nvPr/>
        </p:nvSpPr>
        <p:spPr>
          <a:xfrm>
            <a:off x="521131" y="585697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JUGODISK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A2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6" grpId="0" animBg="1"/>
      <p:bldP spid="40" grpId="0" animBg="1"/>
      <p:bldP spid="40" grpId="1" animBg="1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46" grpId="0" animBg="1"/>
      <p:bldP spid="47" grpId="0"/>
      <p:bldP spid="50" grpId="0"/>
      <p:bldP spid="48" grpId="0" animBg="1"/>
      <p:bldP spid="48" grpId="1" animBg="1"/>
      <p:bldP spid="49" grpId="0"/>
      <p:bldP spid="51" grpId="0" animBg="1"/>
      <p:bldP spid="51" grpId="1" animBg="1"/>
      <p:bldP spid="52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502" r="7133"/>
          <a:stretch/>
        </p:blipFill>
        <p:spPr>
          <a:xfrm>
            <a:off x="4599795" y="-6139"/>
            <a:ext cx="3207657" cy="635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648" r="2026"/>
          <a:stretch/>
        </p:blipFill>
        <p:spPr>
          <a:xfrm>
            <a:off x="9127018" y="0"/>
            <a:ext cx="2876296" cy="637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Slika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75" r="4149"/>
          <a:stretch/>
        </p:blipFill>
        <p:spPr>
          <a:xfrm>
            <a:off x="0" y="0"/>
            <a:ext cx="3280229" cy="635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11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aslovnic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25" y="1087694"/>
            <a:ext cx="2460174" cy="44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519" r="10891" b="1205"/>
          <a:stretch/>
        </p:blipFill>
        <p:spPr>
          <a:xfrm>
            <a:off x="8124146" y="0"/>
            <a:ext cx="3319564" cy="623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321"/>
          <a:stretch/>
        </p:blipFill>
        <p:spPr>
          <a:xfrm>
            <a:off x="974293" y="2340065"/>
            <a:ext cx="5423784" cy="155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10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941" y="3933372"/>
            <a:ext cx="5573060" cy="247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r="4894"/>
          <a:stretch/>
        </p:blipFill>
        <p:spPr>
          <a:xfrm>
            <a:off x="6618942" y="19086"/>
            <a:ext cx="5573059" cy="294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5985" r="7560"/>
          <a:stretch/>
        </p:blipFill>
        <p:spPr>
          <a:xfrm>
            <a:off x="3688616" y="2222795"/>
            <a:ext cx="3153860" cy="334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/>
          <a:srcRect r="1653"/>
          <a:stretch/>
        </p:blipFill>
        <p:spPr>
          <a:xfrm>
            <a:off x="1" y="0"/>
            <a:ext cx="4129318" cy="638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zervirano mjesto podnožja 7"/>
          <p:cNvSpPr txBox="1">
            <a:spLocks/>
          </p:cNvSpPr>
          <p:nvPr/>
        </p:nvSpPr>
        <p:spPr>
          <a:xfrm>
            <a:off x="3694086" y="646883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/>
              <a:t>D. Dunatov: Records, music, shops and </a:t>
            </a:r>
            <a:r>
              <a:rPr lang="en-US" sz="1100" i="1" smtClean="0"/>
              <a:t>kolo</a:t>
            </a:r>
            <a:endParaRPr lang="en-US" sz="1100" i="1" dirty="0"/>
          </a:p>
        </p:txBody>
      </p:sp>
      <p:pic>
        <p:nvPicPr>
          <p:cNvPr id="9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65401" y="6501926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10">
            <a:lum contrast="40000"/>
          </a:blip>
          <a:stretch>
            <a:fillRect/>
          </a:stretch>
        </p:blipFill>
        <p:spPr>
          <a:xfrm>
            <a:off x="6510357" y="1264943"/>
            <a:ext cx="5006299" cy="26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ručno 25"/>
          <p:cNvSpPr/>
          <p:nvPr/>
        </p:nvSpPr>
        <p:spPr>
          <a:xfrm>
            <a:off x="3043370" y="304573"/>
            <a:ext cx="5475976" cy="5512953"/>
          </a:xfrm>
          <a:custGeom>
            <a:avLst/>
            <a:gdLst>
              <a:gd name="connsiteX0" fmla="*/ 0 w 5475976"/>
              <a:gd name="connsiteY0" fmla="*/ 2756477 h 5512953"/>
              <a:gd name="connsiteX1" fmla="*/ 2737988 w 5475976"/>
              <a:gd name="connsiteY1" fmla="*/ 0 h 5512953"/>
              <a:gd name="connsiteX2" fmla="*/ 5475976 w 5475976"/>
              <a:gd name="connsiteY2" fmla="*/ 2756477 h 5512953"/>
              <a:gd name="connsiteX3" fmla="*/ 2737988 w 5475976"/>
              <a:gd name="connsiteY3" fmla="*/ 5512954 h 5512953"/>
              <a:gd name="connsiteX4" fmla="*/ 0 w 5475976"/>
              <a:gd name="connsiteY4" fmla="*/ 2756477 h 551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976" h="5512953">
                <a:moveTo>
                  <a:pt x="0" y="2756477"/>
                </a:moveTo>
                <a:cubicBezTo>
                  <a:pt x="0" y="1234117"/>
                  <a:pt x="1225839" y="0"/>
                  <a:pt x="2737988" y="0"/>
                </a:cubicBezTo>
                <a:cubicBezTo>
                  <a:pt x="4250137" y="0"/>
                  <a:pt x="5475976" y="1234117"/>
                  <a:pt x="5475976" y="2756477"/>
                </a:cubicBezTo>
                <a:cubicBezTo>
                  <a:pt x="5475976" y="4278837"/>
                  <a:pt x="4250137" y="5512954"/>
                  <a:pt x="2737988" y="5512954"/>
                </a:cubicBezTo>
                <a:cubicBezTo>
                  <a:pt x="1225839" y="5512954"/>
                  <a:pt x="0" y="4278837"/>
                  <a:pt x="0" y="2756477"/>
                </a:cubicBezTo>
                <a:close/>
              </a:path>
            </a:pathLst>
          </a:custGeom>
          <a:blipFill rotWithShape="0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72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0518" tIns="875933" rIns="870518" bIns="87593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 </a:t>
            </a:r>
            <a:endParaRPr lang="hr-HR" sz="1800" kern="1200" dirty="0"/>
          </a:p>
        </p:txBody>
      </p:sp>
      <p:sp>
        <p:nvSpPr>
          <p:cNvPr id="27" name="Elipsa 26"/>
          <p:cNvSpPr/>
          <p:nvPr/>
        </p:nvSpPr>
        <p:spPr>
          <a:xfrm>
            <a:off x="7337663" y="522919"/>
            <a:ext cx="888482" cy="8892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Elipsa 27"/>
          <p:cNvSpPr/>
          <p:nvPr/>
        </p:nvSpPr>
        <p:spPr>
          <a:xfrm>
            <a:off x="10791255" y="1809416"/>
            <a:ext cx="792000" cy="79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Elipsa 28"/>
          <p:cNvSpPr/>
          <p:nvPr/>
        </p:nvSpPr>
        <p:spPr>
          <a:xfrm>
            <a:off x="8856479" y="2984763"/>
            <a:ext cx="576000" cy="5760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Elipsa 29"/>
          <p:cNvSpPr/>
          <p:nvPr/>
        </p:nvSpPr>
        <p:spPr>
          <a:xfrm>
            <a:off x="6437528" y="5277342"/>
            <a:ext cx="720000" cy="72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Elipsa 30"/>
          <p:cNvSpPr/>
          <p:nvPr/>
        </p:nvSpPr>
        <p:spPr>
          <a:xfrm>
            <a:off x="3663048" y="695579"/>
            <a:ext cx="792000" cy="792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Elipsa 31"/>
          <p:cNvSpPr/>
          <p:nvPr/>
        </p:nvSpPr>
        <p:spPr>
          <a:xfrm>
            <a:off x="3694086" y="2940674"/>
            <a:ext cx="864000" cy="864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Prostoručno 32"/>
          <p:cNvSpPr/>
          <p:nvPr/>
        </p:nvSpPr>
        <p:spPr>
          <a:xfrm>
            <a:off x="1796519" y="1973285"/>
            <a:ext cx="1850400" cy="1851876"/>
          </a:xfrm>
          <a:custGeom>
            <a:avLst/>
            <a:gdLst>
              <a:gd name="connsiteX0" fmla="*/ 0 w 1852300"/>
              <a:gd name="connsiteY0" fmla="*/ 925938 h 1851876"/>
              <a:gd name="connsiteX1" fmla="*/ 926150 w 1852300"/>
              <a:gd name="connsiteY1" fmla="*/ 0 h 1851876"/>
              <a:gd name="connsiteX2" fmla="*/ 1852300 w 1852300"/>
              <a:gd name="connsiteY2" fmla="*/ 925938 h 1851876"/>
              <a:gd name="connsiteX3" fmla="*/ 926150 w 1852300"/>
              <a:gd name="connsiteY3" fmla="*/ 1851876 h 1851876"/>
              <a:gd name="connsiteX4" fmla="*/ 0 w 1852300"/>
              <a:gd name="connsiteY4" fmla="*/ 925938 h 185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300" h="1851876">
                <a:moveTo>
                  <a:pt x="0" y="925938"/>
                </a:moveTo>
                <a:cubicBezTo>
                  <a:pt x="0" y="414557"/>
                  <a:pt x="414651" y="0"/>
                  <a:pt x="926150" y="0"/>
                </a:cubicBezTo>
                <a:cubicBezTo>
                  <a:pt x="1437649" y="0"/>
                  <a:pt x="1852300" y="414557"/>
                  <a:pt x="1852300" y="925938"/>
                </a:cubicBezTo>
                <a:cubicBezTo>
                  <a:pt x="1852300" y="1437319"/>
                  <a:pt x="1437649" y="1851876"/>
                  <a:pt x="926150" y="1851876"/>
                </a:cubicBezTo>
                <a:cubicBezTo>
                  <a:pt x="414651" y="1851876"/>
                  <a:pt x="0" y="1437319"/>
                  <a:pt x="0" y="92593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9843" tIns="339781" rIns="339843" bIns="33978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3 STORES</a:t>
            </a:r>
            <a:endParaRPr lang="hr-HR" sz="1800" kern="1200" dirty="0"/>
          </a:p>
        </p:txBody>
      </p:sp>
      <p:sp>
        <p:nvSpPr>
          <p:cNvPr id="34" name="Elipsa 33"/>
          <p:cNvSpPr/>
          <p:nvPr/>
        </p:nvSpPr>
        <p:spPr>
          <a:xfrm>
            <a:off x="4966764" y="978425"/>
            <a:ext cx="915410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Elipsa 34"/>
          <p:cNvSpPr/>
          <p:nvPr/>
        </p:nvSpPr>
        <p:spPr>
          <a:xfrm>
            <a:off x="1180999" y="4170132"/>
            <a:ext cx="871587" cy="871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Prostoručno 35"/>
          <p:cNvSpPr/>
          <p:nvPr/>
        </p:nvSpPr>
        <p:spPr>
          <a:xfrm>
            <a:off x="8381643" y="659661"/>
            <a:ext cx="2001600" cy="2000211"/>
          </a:xfrm>
          <a:custGeom>
            <a:avLst/>
            <a:gdLst>
              <a:gd name="connsiteX0" fmla="*/ 0 w 2144148"/>
              <a:gd name="connsiteY0" fmla="*/ 1000106 h 2000211"/>
              <a:gd name="connsiteX1" fmla="*/ 1072074 w 2144148"/>
              <a:gd name="connsiteY1" fmla="*/ 0 h 2000211"/>
              <a:gd name="connsiteX2" fmla="*/ 2144148 w 2144148"/>
              <a:gd name="connsiteY2" fmla="*/ 1000106 h 2000211"/>
              <a:gd name="connsiteX3" fmla="*/ 1072074 w 2144148"/>
              <a:gd name="connsiteY3" fmla="*/ 2000212 h 2000211"/>
              <a:gd name="connsiteX4" fmla="*/ 0 w 2144148"/>
              <a:gd name="connsiteY4" fmla="*/ 1000106 h 200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148" h="2000211">
                <a:moveTo>
                  <a:pt x="0" y="1000106"/>
                </a:moveTo>
                <a:cubicBezTo>
                  <a:pt x="0" y="447763"/>
                  <a:pt x="479984" y="0"/>
                  <a:pt x="1072074" y="0"/>
                </a:cubicBezTo>
                <a:cubicBezTo>
                  <a:pt x="1664164" y="0"/>
                  <a:pt x="2144148" y="447763"/>
                  <a:pt x="2144148" y="1000106"/>
                </a:cubicBezTo>
                <a:cubicBezTo>
                  <a:pt x="2144148" y="1552449"/>
                  <a:pt x="1664164" y="2000212"/>
                  <a:pt x="1072074" y="2000212"/>
                </a:cubicBezTo>
                <a:cubicBezTo>
                  <a:pt x="479984" y="2000212"/>
                  <a:pt x="0" y="1552449"/>
                  <a:pt x="0" y="1000106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583" tIns="361504" rIns="382583" bIns="36150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CUSTOMERS</a:t>
            </a:r>
            <a:endParaRPr lang="hr-HR" sz="1800" kern="1200" dirty="0"/>
          </a:p>
        </p:txBody>
      </p:sp>
      <p:sp>
        <p:nvSpPr>
          <p:cNvPr id="37" name="Elipsa 36"/>
          <p:cNvSpPr/>
          <p:nvPr/>
        </p:nvSpPr>
        <p:spPr>
          <a:xfrm>
            <a:off x="7558985" y="1892824"/>
            <a:ext cx="749875" cy="748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Elipsa 37"/>
          <p:cNvSpPr/>
          <p:nvPr/>
        </p:nvSpPr>
        <p:spPr>
          <a:xfrm>
            <a:off x="2782878" y="4144299"/>
            <a:ext cx="1094120" cy="1094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Elipsa 38"/>
          <p:cNvSpPr/>
          <p:nvPr/>
        </p:nvSpPr>
        <p:spPr>
          <a:xfrm>
            <a:off x="6800086" y="2911504"/>
            <a:ext cx="540000" cy="540000"/>
          </a:xfrm>
          <a:prstGeom prst="ellipse">
            <a:avLst/>
          </a:prstGeom>
          <a:solidFill>
            <a:srgbClr val="7533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rostoručno 39"/>
          <p:cNvSpPr/>
          <p:nvPr/>
        </p:nvSpPr>
        <p:spPr>
          <a:xfrm>
            <a:off x="8434880" y="4160093"/>
            <a:ext cx="2145053" cy="2145600"/>
          </a:xfrm>
          <a:custGeom>
            <a:avLst/>
            <a:gdLst>
              <a:gd name="connsiteX0" fmla="*/ 0 w 2144148"/>
              <a:gd name="connsiteY0" fmla="*/ 1000106 h 2000211"/>
              <a:gd name="connsiteX1" fmla="*/ 1072074 w 2144148"/>
              <a:gd name="connsiteY1" fmla="*/ 0 h 2000211"/>
              <a:gd name="connsiteX2" fmla="*/ 2144148 w 2144148"/>
              <a:gd name="connsiteY2" fmla="*/ 1000106 h 2000211"/>
              <a:gd name="connsiteX3" fmla="*/ 1072074 w 2144148"/>
              <a:gd name="connsiteY3" fmla="*/ 2000212 h 2000211"/>
              <a:gd name="connsiteX4" fmla="*/ 0 w 2144148"/>
              <a:gd name="connsiteY4" fmla="*/ 1000106 h 200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148" h="2000211">
                <a:moveTo>
                  <a:pt x="0" y="1000106"/>
                </a:moveTo>
                <a:cubicBezTo>
                  <a:pt x="0" y="447763"/>
                  <a:pt x="479984" y="0"/>
                  <a:pt x="1072074" y="0"/>
                </a:cubicBezTo>
                <a:cubicBezTo>
                  <a:pt x="1664164" y="0"/>
                  <a:pt x="2144148" y="447763"/>
                  <a:pt x="2144148" y="1000106"/>
                </a:cubicBezTo>
                <a:cubicBezTo>
                  <a:pt x="2144148" y="1552449"/>
                  <a:pt x="1664164" y="2000212"/>
                  <a:pt x="1072074" y="2000212"/>
                </a:cubicBezTo>
                <a:cubicBezTo>
                  <a:pt x="479984" y="2000212"/>
                  <a:pt x="0" y="1552449"/>
                  <a:pt x="0" y="1000106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583" tIns="361504" rIns="382583" bIns="36150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COMPETITION</a:t>
            </a:r>
            <a:endParaRPr lang="hr-HR" sz="1800" kern="1200" dirty="0"/>
          </a:p>
        </p:txBody>
      </p:sp>
      <p:sp>
        <p:nvSpPr>
          <p:cNvPr id="41" name="Elipsa 40"/>
          <p:cNvSpPr/>
          <p:nvPr/>
        </p:nvSpPr>
        <p:spPr>
          <a:xfrm>
            <a:off x="8110382" y="3877199"/>
            <a:ext cx="432000" cy="432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kstniOkvir 8"/>
          <p:cNvSpPr txBox="1"/>
          <p:nvPr/>
        </p:nvSpPr>
        <p:spPr>
          <a:xfrm>
            <a:off x="1130016" y="4298907"/>
            <a:ext cx="98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bg1"/>
                </a:solidFill>
              </a:rPr>
              <a:t>LOS ANGELES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3695388" y="3236763"/>
            <a:ext cx="90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</a:rPr>
              <a:t>OAKLAND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2666924" y="4399111"/>
            <a:ext cx="1286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bg1"/>
                </a:solidFill>
              </a:rPr>
              <a:t>SAN FRANCISCO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4939532" y="1295665"/>
            <a:ext cx="9692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COLLECTOR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7281389" y="806311"/>
            <a:ext cx="10134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REPERTOIRE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7579059" y="2121188"/>
            <a:ext cx="766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ETHNICS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3637902" y="996764"/>
            <a:ext cx="873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50" dirty="0" smtClean="0">
                <a:solidFill>
                  <a:schemeClr val="bg1"/>
                </a:solidFill>
              </a:rPr>
              <a:t>HOMELAND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1986237" y="806311"/>
            <a:ext cx="720000" cy="720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kstniOkvir 17"/>
          <p:cNvSpPr txBox="1"/>
          <p:nvPr/>
        </p:nvSpPr>
        <p:spPr>
          <a:xfrm>
            <a:off x="1957437" y="1042849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JUGOTON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6806366" y="3029378"/>
            <a:ext cx="5514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KOLO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10739136" y="2084186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IMMIGRANT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8069741" y="3982488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PRICE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8833853" y="3128397"/>
            <a:ext cx="580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CROAT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kstniOkvir 22"/>
          <p:cNvSpPr txBox="1"/>
          <p:nvPr/>
        </p:nvSpPr>
        <p:spPr>
          <a:xfrm>
            <a:off x="6403830" y="5419551"/>
            <a:ext cx="787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INTER-</a:t>
            </a:r>
            <a:br>
              <a:rPr lang="hr-HR" sz="1100" dirty="0" smtClean="0">
                <a:solidFill>
                  <a:schemeClr val="bg1"/>
                </a:solidFill>
              </a:rPr>
            </a:br>
            <a:r>
              <a:rPr lang="hr-HR" sz="1100" dirty="0" smtClean="0">
                <a:solidFill>
                  <a:schemeClr val="bg1"/>
                </a:solidFill>
              </a:rPr>
              <a:t>NATIONAL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10128534" y="3200399"/>
            <a:ext cx="891350" cy="8928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ekstniOkvir 24"/>
          <p:cNvSpPr txBox="1"/>
          <p:nvPr/>
        </p:nvSpPr>
        <p:spPr>
          <a:xfrm>
            <a:off x="10165721" y="3510678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YUGOSLAV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43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Elipsa 44"/>
          <p:cNvSpPr/>
          <p:nvPr/>
        </p:nvSpPr>
        <p:spPr>
          <a:xfrm>
            <a:off x="691601" y="1646860"/>
            <a:ext cx="756000" cy="756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Elipsa 45"/>
          <p:cNvSpPr/>
          <p:nvPr/>
        </p:nvSpPr>
        <p:spPr>
          <a:xfrm>
            <a:off x="380159" y="3283231"/>
            <a:ext cx="612000" cy="61200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300" dirty="0"/>
          </a:p>
        </p:txBody>
      </p:sp>
      <p:sp>
        <p:nvSpPr>
          <p:cNvPr id="47" name="TekstniOkvir 46"/>
          <p:cNvSpPr txBox="1"/>
          <p:nvPr/>
        </p:nvSpPr>
        <p:spPr>
          <a:xfrm>
            <a:off x="661476" y="1809416"/>
            <a:ext cx="8162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VICTOR &amp;</a:t>
            </a:r>
          </a:p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COLUMBIA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kstniOkvir 49"/>
          <p:cNvSpPr txBox="1"/>
          <p:nvPr/>
        </p:nvSpPr>
        <p:spPr>
          <a:xfrm>
            <a:off x="337978" y="3373787"/>
            <a:ext cx="707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KOLO </a:t>
            </a:r>
            <a:br>
              <a:rPr lang="hr-HR" sz="1100" dirty="0" smtClean="0">
                <a:solidFill>
                  <a:schemeClr val="bg1"/>
                </a:solidFill>
              </a:rPr>
            </a:br>
            <a:r>
              <a:rPr lang="hr-HR" sz="1100" dirty="0" smtClean="0">
                <a:solidFill>
                  <a:schemeClr val="bg1"/>
                </a:solidFill>
              </a:rPr>
              <a:t>FESTIVAL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Elipsa 47"/>
          <p:cNvSpPr/>
          <p:nvPr/>
        </p:nvSpPr>
        <p:spPr>
          <a:xfrm>
            <a:off x="3606781" y="5328328"/>
            <a:ext cx="828000" cy="82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9" name="TekstniOkvir 48"/>
          <p:cNvSpPr txBox="1"/>
          <p:nvPr/>
        </p:nvSpPr>
        <p:spPr>
          <a:xfrm>
            <a:off x="3512781" y="5537350"/>
            <a:ext cx="9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YUGOSLAV REC. SHOP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Elipsa 50"/>
          <p:cNvSpPr/>
          <p:nvPr/>
        </p:nvSpPr>
        <p:spPr>
          <a:xfrm>
            <a:off x="4597949" y="4170132"/>
            <a:ext cx="720000" cy="72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2" name="TekstniOkvir 51"/>
          <p:cNvSpPr txBox="1"/>
          <p:nvPr/>
        </p:nvSpPr>
        <p:spPr>
          <a:xfrm>
            <a:off x="4471204" y="4309437"/>
            <a:ext cx="9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SLAV-ART MUSIC CO.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3" name="Elipsa 52"/>
          <p:cNvSpPr/>
          <p:nvPr/>
        </p:nvSpPr>
        <p:spPr>
          <a:xfrm>
            <a:off x="549931" y="349159"/>
            <a:ext cx="720000" cy="720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TekstniOkvir 53"/>
          <p:cNvSpPr txBox="1"/>
          <p:nvPr/>
        </p:nvSpPr>
        <p:spPr>
          <a:xfrm>
            <a:off x="521131" y="585697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JUGODISK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5" name="Rezervirano mjesto podnožja 7"/>
          <p:cNvSpPr txBox="1">
            <a:spLocks/>
          </p:cNvSpPr>
          <p:nvPr/>
        </p:nvSpPr>
        <p:spPr>
          <a:xfrm>
            <a:off x="3694086" y="646883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/>
              <a:t>D. Dunatov: Records, music, shops and </a:t>
            </a:r>
            <a:r>
              <a:rPr lang="en-US" sz="1100" i="1" smtClean="0"/>
              <a:t>kolo</a:t>
            </a:r>
            <a:endParaRPr lang="en-US" sz="1100" i="1" dirty="0"/>
          </a:p>
        </p:txBody>
      </p:sp>
      <p:pic>
        <p:nvPicPr>
          <p:cNvPr id="56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65401" y="6501926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D5375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D5375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D5375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D5375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D5375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D5375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5082"/>
                                      </p:to>
                                    </p:animClr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082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6" grpId="0" animBg="1"/>
      <p:bldP spid="36" grpId="1" animBg="1"/>
      <p:bldP spid="40" grpId="0" animBg="1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46" grpId="0" animBg="1"/>
      <p:bldP spid="47" grpId="0"/>
      <p:bldP spid="50" grpId="0"/>
      <p:bldP spid="48" grpId="0" animBg="1"/>
      <p:bldP spid="49" grpId="0"/>
      <p:bldP spid="51" grpId="0" animBg="1"/>
      <p:bldP spid="52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podnožja 10"/>
          <p:cNvSpPr txBox="1">
            <a:spLocks/>
          </p:cNvSpPr>
          <p:nvPr/>
        </p:nvSpPr>
        <p:spPr>
          <a:xfrm>
            <a:off x="457200" y="6492875"/>
            <a:ext cx="3154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D. Dunatov: Records, music, shops and </a:t>
            </a:r>
            <a:r>
              <a:rPr lang="en-US" sz="1100" i="1" dirty="0" err="1" smtClean="0">
                <a:solidFill>
                  <a:schemeClr val="bg1"/>
                </a:solidFill>
              </a:rPr>
              <a:t>kolo</a:t>
            </a:r>
            <a:endParaRPr lang="en-US" sz="1100" i="1" dirty="0">
              <a:solidFill>
                <a:schemeClr val="bg1"/>
              </a:solidFill>
            </a:endParaRPr>
          </a:p>
        </p:txBody>
      </p:sp>
      <p:pic>
        <p:nvPicPr>
          <p:cNvPr id="9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3657600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813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29" y="0"/>
            <a:ext cx="5142400" cy="6858000"/>
          </a:xfrm>
          <a:prstGeom prst="rect">
            <a:avLst/>
          </a:prstGeom>
        </p:spPr>
      </p:pic>
      <p:sp>
        <p:nvSpPr>
          <p:cNvPr id="13" name="Pravokutnik s dijagonalno odsječenim kutom 12"/>
          <p:cNvSpPr/>
          <p:nvPr/>
        </p:nvSpPr>
        <p:spPr>
          <a:xfrm>
            <a:off x="8948426" y="6215062"/>
            <a:ext cx="3243574" cy="642937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Petaluma</a:t>
            </a:r>
            <a:r>
              <a:rPr lang="hr-HR" dirty="0"/>
              <a:t>, CA</a:t>
            </a:r>
            <a:r>
              <a:rPr lang="hr-HR" dirty="0" smtClean="0"/>
              <a:t>. 20/5/2022</a:t>
            </a:r>
          </a:p>
          <a:p>
            <a:pPr algn="ctr"/>
            <a:r>
              <a:rPr lang="hr-HR" dirty="0" smtClean="0"/>
              <a:t>Photo </a:t>
            </a:r>
            <a:r>
              <a:rPr lang="hr-HR" dirty="0" err="1" smtClean="0"/>
              <a:t>credit</a:t>
            </a:r>
            <a:r>
              <a:rPr lang="hr-HR" dirty="0" smtClean="0"/>
              <a:t>: </a:t>
            </a:r>
            <a:r>
              <a:rPr lang="hr-HR" dirty="0" err="1" smtClean="0"/>
              <a:t>Geoffrey</a:t>
            </a:r>
            <a:r>
              <a:rPr lang="hr-HR" dirty="0" smtClean="0"/>
              <a:t> </a:t>
            </a:r>
            <a:r>
              <a:rPr lang="hr-HR" dirty="0" err="1" smtClean="0"/>
              <a:t>Nowak</a:t>
            </a:r>
            <a:endParaRPr lang="en-US" dirty="0"/>
          </a:p>
        </p:txBody>
      </p:sp>
      <p:pic>
        <p:nvPicPr>
          <p:cNvPr id="14" name="Picture 4" descr="Thank You For Your Attention Png, Transparent Png - kind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72" b="92705" l="10000" r="90000">
                        <a14:foregroundMark x1="26395" y1="74555" x2="26395" y2="80427"/>
                        <a14:foregroundMark x1="26395" y1="83452" x2="26860" y2="89502"/>
                        <a14:foregroundMark x1="27209" y1="90747" x2="33140" y2="90747"/>
                        <a14:foregroundMark x1="34302" y1="90569" x2="70930" y2="85943"/>
                        <a14:foregroundMark x1="27209" y1="73665" x2="30349" y2="73132"/>
                        <a14:foregroundMark x1="26047" y1="74733" x2="26047" y2="47153"/>
                        <a14:foregroundMark x1="70698" y1="86121" x2="74302" y2="86477"/>
                        <a14:foregroundMark x1="74419" y1="86121" x2="74419" y2="86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2" r="22798"/>
          <a:stretch/>
        </p:blipFill>
        <p:spPr bwMode="auto">
          <a:xfrm>
            <a:off x="227923" y="700190"/>
            <a:ext cx="3688080" cy="441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aobljeni pravokutni oblačić 14"/>
          <p:cNvSpPr/>
          <p:nvPr/>
        </p:nvSpPr>
        <p:spPr>
          <a:xfrm>
            <a:off x="1005692" y="5776686"/>
            <a:ext cx="2129394" cy="438377"/>
          </a:xfrm>
          <a:prstGeom prst="wedgeRoundRectCallout">
            <a:avLst>
              <a:gd name="adj1" fmla="val -12933"/>
              <a:gd name="adj2" fmla="val 107151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ddunatov@ief.hr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0" y="594359"/>
            <a:ext cx="4094328" cy="2286000"/>
          </a:xfrm>
        </p:spPr>
        <p:txBody>
          <a:bodyPr/>
          <a:lstStyle/>
          <a:p>
            <a:pPr algn="ctr"/>
            <a:r>
              <a:rPr lang="hr-HR" dirty="0" smtClean="0"/>
              <a:t>IVAN (JOHN) FILCICH</a:t>
            </a:r>
            <a:br>
              <a:rPr lang="hr-HR" dirty="0" smtClean="0"/>
            </a:br>
            <a:r>
              <a:rPr lang="hr-HR" sz="2800" dirty="0" smtClean="0"/>
              <a:t>(Rijeka, 1924)</a:t>
            </a:r>
            <a:endParaRPr lang="en-US" sz="28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 rot="5400000">
            <a:off x="4861239" y="828326"/>
            <a:ext cx="6856668" cy="5202681"/>
          </a:xfrm>
        </p:spPr>
      </p:pic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457200" y="3616656"/>
            <a:ext cx="3200400" cy="268854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a.k.a.</a:t>
            </a:r>
          </a:p>
          <a:p>
            <a:r>
              <a:rPr lang="en-US" sz="2800" dirty="0" smtClean="0"/>
              <a:t>KOLO JOHN </a:t>
            </a:r>
            <a:endParaRPr lang="en-US" sz="2800" dirty="0"/>
          </a:p>
        </p:txBody>
      </p:sp>
      <p:sp>
        <p:nvSpPr>
          <p:cNvPr id="10" name="Pravokutnik s dijagonalno odsječenim kutom 9"/>
          <p:cNvSpPr/>
          <p:nvPr/>
        </p:nvSpPr>
        <p:spPr>
          <a:xfrm>
            <a:off x="9244084" y="6332500"/>
            <a:ext cx="2947916" cy="524757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Petaluma</a:t>
            </a:r>
            <a:r>
              <a:rPr lang="hr-HR" dirty="0"/>
              <a:t>, CA</a:t>
            </a:r>
            <a:r>
              <a:rPr lang="hr-HR" dirty="0" smtClean="0"/>
              <a:t>. 20/5/2022</a:t>
            </a:r>
            <a:endParaRPr lang="en-US" dirty="0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154680" cy="365125"/>
          </a:xfrm>
        </p:spPr>
        <p:txBody>
          <a:bodyPr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D. Dunatov: Records, music, shops and </a:t>
            </a:r>
            <a:r>
              <a:rPr lang="en-US" sz="1100" i="1" dirty="0" err="1" smtClean="0">
                <a:solidFill>
                  <a:schemeClr val="bg1"/>
                </a:solidFill>
              </a:rPr>
              <a:t>kolo</a:t>
            </a:r>
            <a:endParaRPr lang="en-US" sz="1100" i="1" dirty="0">
              <a:solidFill>
                <a:schemeClr val="bg1"/>
              </a:solidFill>
            </a:endParaRPr>
          </a:p>
        </p:txBody>
      </p:sp>
      <p:pic>
        <p:nvPicPr>
          <p:cNvPr id="12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3657600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813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Dunatov: Records, music, shops and kolo</a:t>
            </a:r>
            <a:endParaRPr lang="en-US"/>
          </a:p>
        </p:txBody>
      </p:sp>
      <p:pic>
        <p:nvPicPr>
          <p:cNvPr id="3" name="Filxixh dancing SFDF 2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8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1" r="16476"/>
          <a:stretch/>
        </p:blipFill>
        <p:spPr>
          <a:xfrm rot="5400000">
            <a:off x="259782" y="-259782"/>
            <a:ext cx="5018279" cy="553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39" y="1"/>
            <a:ext cx="4781361" cy="63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ipsasti oblačić 2"/>
          <p:cNvSpPr/>
          <p:nvPr/>
        </p:nvSpPr>
        <p:spPr>
          <a:xfrm>
            <a:off x="4816929" y="3510643"/>
            <a:ext cx="3937427" cy="2799408"/>
          </a:xfrm>
          <a:prstGeom prst="wedgeEllipseCallout">
            <a:avLst>
              <a:gd name="adj1" fmla="val -23589"/>
              <a:gd name="adj2" fmla="val -85560"/>
            </a:avLst>
          </a:prstGeom>
          <a:ln>
            <a:headEnd type="none" w="med" len="med"/>
            <a:tailEnd type="none" w="med" len="med"/>
          </a:ln>
          <a:effectLst>
            <a:outerShdw blurRad="508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r>
              <a:rPr lang="hr-HR" dirty="0" smtClean="0">
                <a:solidFill>
                  <a:schemeClr val="tx1"/>
                </a:solidFill>
              </a:rPr>
              <a:t>UNATOV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i="1" dirty="0" smtClean="0">
                <a:solidFill>
                  <a:schemeClr val="tx1"/>
                </a:solidFill>
              </a:rPr>
              <a:t>What’s the greater passion, </a:t>
            </a:r>
            <a:r>
              <a:rPr lang="en-US" i="1" dirty="0" err="1" smtClean="0">
                <a:solidFill>
                  <a:schemeClr val="tx1"/>
                </a:solidFill>
              </a:rPr>
              <a:t>kolo</a:t>
            </a:r>
            <a:r>
              <a:rPr lang="en-US" i="1" dirty="0" smtClean="0">
                <a:solidFill>
                  <a:schemeClr val="tx1"/>
                </a:solidFill>
              </a:rPr>
              <a:t> or the records?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FILCICH: </a:t>
            </a:r>
            <a:r>
              <a:rPr lang="hr-HR" i="1" dirty="0" smtClean="0">
                <a:solidFill>
                  <a:schemeClr val="tx1"/>
                </a:solidFill>
              </a:rPr>
              <a:t>B</a:t>
            </a:r>
            <a:r>
              <a:rPr lang="en-US" i="1" dirty="0" err="1" smtClean="0">
                <a:solidFill>
                  <a:schemeClr val="tx1"/>
                </a:solidFill>
              </a:rPr>
              <a:t>oth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hr-HR" i="1" dirty="0" err="1" smtClean="0">
                <a:solidFill>
                  <a:schemeClr val="tx1"/>
                </a:solidFill>
              </a:rPr>
              <a:t>they</a:t>
            </a:r>
            <a:r>
              <a:rPr lang="hr-HR" i="1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go </a:t>
            </a:r>
            <a:r>
              <a:rPr lang="en-US" i="1" dirty="0">
                <a:solidFill>
                  <a:schemeClr val="tx1"/>
                </a:solidFill>
              </a:rPr>
              <a:t>together. One could not </a:t>
            </a:r>
            <a:r>
              <a:rPr lang="en-US" i="1" dirty="0" smtClean="0">
                <a:solidFill>
                  <a:schemeClr val="tx1"/>
                </a:solidFill>
              </a:rPr>
              <a:t>exist</a:t>
            </a:r>
            <a:r>
              <a:rPr lang="hr-HR" i="1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without </a:t>
            </a:r>
            <a:r>
              <a:rPr lang="en-US" i="1" dirty="0">
                <a:solidFill>
                  <a:schemeClr val="tx1"/>
                </a:solidFill>
              </a:rPr>
              <a:t>the other, without music</a:t>
            </a:r>
            <a:r>
              <a:rPr lang="en-US" i="1" dirty="0" smtClean="0">
                <a:solidFill>
                  <a:schemeClr val="tx1"/>
                </a:solidFill>
              </a:rPr>
              <a:t>,</a:t>
            </a:r>
            <a:r>
              <a:rPr lang="hr-HR" i="1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there’s </a:t>
            </a:r>
            <a:r>
              <a:rPr lang="hr-HR" i="1" dirty="0" smtClean="0">
                <a:solidFill>
                  <a:schemeClr val="tx1"/>
                </a:solidFill>
              </a:rPr>
              <a:t>no dance.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9" name="Pravokutnik s dijagonalno odsječenim kutom 8"/>
          <p:cNvSpPr/>
          <p:nvPr/>
        </p:nvSpPr>
        <p:spPr>
          <a:xfrm>
            <a:off x="8508989" y="5785294"/>
            <a:ext cx="3683011" cy="524757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Petaluma</a:t>
            </a:r>
            <a:r>
              <a:rPr lang="hr-HR" dirty="0"/>
              <a:t>, CA</a:t>
            </a:r>
            <a:r>
              <a:rPr lang="hr-HR" dirty="0" smtClean="0"/>
              <a:t>. </a:t>
            </a:r>
            <a:r>
              <a:rPr lang="en-US" dirty="0" smtClean="0"/>
              <a:t>Statewide folk </a:t>
            </a:r>
            <a:r>
              <a:rPr lang="hr-HR" dirty="0" smtClean="0"/>
              <a:t>dance festival 20-22/5/2022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2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731520"/>
            <a:ext cx="3592286" cy="1068251"/>
          </a:xfrm>
        </p:spPr>
        <p:txBody>
          <a:bodyPr/>
          <a:lstStyle/>
          <a:p>
            <a:r>
              <a:rPr lang="hr-HR" dirty="0" smtClean="0"/>
              <a:t>SOME </a:t>
            </a:r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457200" y="2305593"/>
            <a:ext cx="3490686" cy="3999611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en-US" sz="2200" dirty="0"/>
              <a:t>Did Zagreb-based record companies reach the US</a:t>
            </a:r>
            <a:r>
              <a:rPr lang="en-US" sz="2200" dirty="0" smtClean="0"/>
              <a:t>?</a:t>
            </a:r>
            <a:endParaRPr lang="hr-HR" sz="2200" dirty="0" smtClean="0"/>
          </a:p>
          <a:p>
            <a:pPr marL="342900" indent="-342900">
              <a:buAutoNum type="arabicPeriod"/>
            </a:pPr>
            <a:r>
              <a:rPr lang="en-US" sz="2200" dirty="0" smtClean="0"/>
              <a:t>Who </a:t>
            </a:r>
            <a:r>
              <a:rPr lang="en-US" sz="2200" dirty="0"/>
              <a:t>was the audience? </a:t>
            </a:r>
            <a:endParaRPr lang="hr-HR" sz="2200" dirty="0" smtClean="0"/>
          </a:p>
          <a:p>
            <a:pPr marL="342900" indent="-342900">
              <a:buAutoNum type="arabicPeriod"/>
            </a:pPr>
            <a:r>
              <a:rPr lang="en-US" sz="2200" dirty="0" smtClean="0"/>
              <a:t>Which </a:t>
            </a:r>
            <a:r>
              <a:rPr lang="en-US" sz="2200" dirty="0"/>
              <a:t>repertoire sold the best</a:t>
            </a:r>
            <a:r>
              <a:rPr lang="en-US" sz="2200" dirty="0" smtClean="0"/>
              <a:t>?</a:t>
            </a:r>
            <a:endParaRPr lang="hr-HR" sz="2200" dirty="0" smtClean="0"/>
          </a:p>
          <a:p>
            <a:pPr marL="342900" indent="-342900">
              <a:buAutoNum type="arabicPeriod"/>
            </a:pPr>
            <a:r>
              <a:rPr lang="en-US" sz="2200" dirty="0" smtClean="0"/>
              <a:t>Who w</a:t>
            </a:r>
            <a:r>
              <a:rPr lang="hr-HR" sz="2200" dirty="0" smtClean="0"/>
              <a:t>ere</a:t>
            </a:r>
            <a:r>
              <a:rPr lang="en-US" sz="2200" dirty="0" smtClean="0"/>
              <a:t> </a:t>
            </a:r>
            <a:r>
              <a:rPr lang="en-US" sz="2200" dirty="0"/>
              <a:t>the </a:t>
            </a:r>
            <a:r>
              <a:rPr lang="en-US" sz="2200" dirty="0" smtClean="0"/>
              <a:t>seller</a:t>
            </a:r>
            <a:r>
              <a:rPr lang="hr-HR" sz="2200" dirty="0" smtClean="0"/>
              <a:t>s</a:t>
            </a:r>
            <a:r>
              <a:rPr lang="en-US" sz="2200" dirty="0" smtClean="0"/>
              <a:t>?</a:t>
            </a:r>
            <a:endParaRPr lang="hr-HR" sz="2200" dirty="0" smtClean="0"/>
          </a:p>
          <a:p>
            <a:pPr marL="342900" indent="-342900">
              <a:buAutoNum type="arabicPeriod"/>
            </a:pPr>
            <a:r>
              <a:rPr lang="en-US" sz="2200" dirty="0" smtClean="0"/>
              <a:t>What </a:t>
            </a:r>
            <a:r>
              <a:rPr lang="en-US" sz="2200" dirty="0"/>
              <a:t>were the profiles and marketing strategies of the sellers? </a:t>
            </a:r>
            <a:endParaRPr lang="hr-HR" sz="2200" dirty="0" smtClean="0"/>
          </a:p>
          <a:p>
            <a:pPr marL="342900" indent="-342900">
              <a:buAutoNum type="arabicPeriod"/>
            </a:pPr>
            <a:endParaRPr lang="en-US" sz="2200" dirty="0"/>
          </a:p>
        </p:txBody>
      </p:sp>
      <p:sp>
        <p:nvSpPr>
          <p:cNvPr id="9" name="Rezervirano mjesto podnožja 10"/>
          <p:cNvSpPr txBox="1">
            <a:spLocks/>
          </p:cNvSpPr>
          <p:nvPr/>
        </p:nvSpPr>
        <p:spPr>
          <a:xfrm>
            <a:off x="457200" y="6492875"/>
            <a:ext cx="3154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D. Dunatov: Records, music, shops and </a:t>
            </a:r>
            <a:r>
              <a:rPr lang="en-US" sz="1100" i="1" dirty="0" err="1" smtClean="0">
                <a:solidFill>
                  <a:schemeClr val="bg1"/>
                </a:solidFill>
              </a:rPr>
              <a:t>kolo</a:t>
            </a:r>
            <a:endParaRPr lang="en-US" sz="1100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3657600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813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/>
          <a:srcRect r="758"/>
          <a:stretch/>
        </p:blipFill>
        <p:spPr>
          <a:xfrm>
            <a:off x="5283701" y="731520"/>
            <a:ext cx="5703613" cy="541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ravokutnik s dijagonalno odsječenim kutom 12"/>
          <p:cNvSpPr/>
          <p:nvPr/>
        </p:nvSpPr>
        <p:spPr>
          <a:xfrm>
            <a:off x="7431313" y="6342236"/>
            <a:ext cx="4760687" cy="524757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 smtClean="0"/>
              <a:t>Zajedničar </a:t>
            </a:r>
            <a:r>
              <a:rPr lang="en-US" dirty="0" smtClean="0"/>
              <a:t>newspaper</a:t>
            </a:r>
            <a:r>
              <a:rPr lang="hr-HR" dirty="0" smtClean="0"/>
              <a:t>, Croatian </a:t>
            </a:r>
            <a:r>
              <a:rPr lang="en-US" dirty="0" smtClean="0"/>
              <a:t>Fraternal</a:t>
            </a:r>
            <a:r>
              <a:rPr lang="hr-HR" dirty="0" smtClean="0"/>
              <a:t> Union (12/12/1955)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6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7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/>
          <a:srcRect l="26112" t="9090" r="29703" b="14147"/>
          <a:stretch/>
        </p:blipFill>
        <p:spPr>
          <a:xfrm>
            <a:off x="1838496" y="410721"/>
            <a:ext cx="2127233" cy="2119233"/>
          </a:xfrm>
          <a:prstGeom prst="ellipse">
            <a:avLst/>
          </a:prstGeom>
          <a:effectLst>
            <a:outerShdw blurRad="190500" dist="228600" dir="27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3" name="Picture 18" descr="Caravan = Karavan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3098" r="1632" b="3115"/>
          <a:stretch/>
        </p:blipFill>
        <p:spPr bwMode="auto">
          <a:xfrm rot="21294016">
            <a:off x="5049932" y="345667"/>
            <a:ext cx="2095308" cy="2095308"/>
          </a:xfrm>
          <a:prstGeom prst="ellipse">
            <a:avLst/>
          </a:prstGeom>
          <a:noFill/>
          <a:effectLst>
            <a:outerShdw blurRad="190500" dist="228600" dir="2700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arice divojk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31" y="474293"/>
            <a:ext cx="2127233" cy="2084689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avni poveznik 15"/>
          <p:cNvCxnSpPr/>
          <p:nvPr/>
        </p:nvCxnSpPr>
        <p:spPr>
          <a:xfrm>
            <a:off x="0" y="2785940"/>
            <a:ext cx="12219709" cy="16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/>
          <p:cNvSpPr txBox="1"/>
          <p:nvPr/>
        </p:nvSpPr>
        <p:spPr>
          <a:xfrm>
            <a:off x="0" y="2765227"/>
            <a:ext cx="86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EEB26B"/>
                </a:solidFill>
              </a:rPr>
              <a:t>1920</a:t>
            </a:r>
            <a:endParaRPr lang="en-US" dirty="0">
              <a:solidFill>
                <a:srgbClr val="EEB26B"/>
              </a:solidFill>
            </a:endParaRPr>
          </a:p>
        </p:txBody>
      </p:sp>
      <p:sp>
        <p:nvSpPr>
          <p:cNvPr id="18" name="TekstniOkvir 17"/>
          <p:cNvSpPr txBox="1"/>
          <p:nvPr/>
        </p:nvSpPr>
        <p:spPr>
          <a:xfrm>
            <a:off x="3103976" y="2769720"/>
            <a:ext cx="86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EEB26B"/>
                </a:solidFill>
              </a:rPr>
              <a:t>1930</a:t>
            </a:r>
            <a:endParaRPr lang="en-US" dirty="0">
              <a:solidFill>
                <a:srgbClr val="EEB26B"/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6208035" y="2794203"/>
            <a:ext cx="86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EEB26B"/>
                </a:solidFill>
              </a:rPr>
              <a:t>1940</a:t>
            </a:r>
            <a:endParaRPr lang="en-US" dirty="0">
              <a:solidFill>
                <a:srgbClr val="EEB26B"/>
              </a:solidFill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9312011" y="2765227"/>
            <a:ext cx="86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EEB26B"/>
                </a:solidFill>
              </a:rPr>
              <a:t>1950</a:t>
            </a:r>
            <a:endParaRPr lang="en-US" dirty="0">
              <a:solidFill>
                <a:srgbClr val="EEB26B"/>
              </a:solidFill>
            </a:endParaRPr>
          </a:p>
        </p:txBody>
      </p:sp>
      <p:pic>
        <p:nvPicPr>
          <p:cNvPr id="1026" name="Picture 2" descr="https://cfu.org/wp-content/uploads/2018/03/cfu_old-z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45" y="3325966"/>
            <a:ext cx="4457082" cy="2971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8863" y="-29030"/>
            <a:ext cx="2773137" cy="636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985" r="7560"/>
          <a:stretch/>
        </p:blipFill>
        <p:spPr>
          <a:xfrm>
            <a:off x="3890277" y="3452358"/>
            <a:ext cx="2205729" cy="288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8519" y="4688988"/>
            <a:ext cx="3599109" cy="165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1766"/>
          <a:stretch/>
        </p:blipFill>
        <p:spPr>
          <a:xfrm>
            <a:off x="-10289" y="0"/>
            <a:ext cx="4059776" cy="632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276" r="3225"/>
          <a:stretch/>
        </p:blipFill>
        <p:spPr>
          <a:xfrm>
            <a:off x="3454400" y="-14515"/>
            <a:ext cx="2873830" cy="184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027" t="2015" b="1358"/>
          <a:stretch/>
        </p:blipFill>
        <p:spPr>
          <a:xfrm rot="5400000">
            <a:off x="6340041" y="1400114"/>
            <a:ext cx="2883457" cy="369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389" r="9570"/>
          <a:stretch/>
        </p:blipFill>
        <p:spPr>
          <a:xfrm>
            <a:off x="3443686" y="1820046"/>
            <a:ext cx="2549472" cy="166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4894"/>
          <a:stretch/>
        </p:blipFill>
        <p:spPr>
          <a:xfrm>
            <a:off x="6171935" y="-29029"/>
            <a:ext cx="3401344" cy="190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12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1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2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47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mazon.com : United States Map for kids (18x24 Laminated US Map) Ideal Wall  Map of USA for Classroom Posters or Home : Office Products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2531835" y="362851"/>
            <a:ext cx="8078108" cy="59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niOkvir 17"/>
          <p:cNvSpPr txBox="1"/>
          <p:nvPr/>
        </p:nvSpPr>
        <p:spPr>
          <a:xfrm>
            <a:off x="5878095" y="1824666"/>
            <a:ext cx="1523957" cy="86177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PALANDAČIĆ / PALANDECH’S BOOK STORE (John </a:t>
            </a:r>
            <a:r>
              <a:rPr lang="hr-HR" sz="1000" dirty="0" err="1" smtClean="0">
                <a:solidFill>
                  <a:schemeClr val="tx1"/>
                </a:solidFill>
              </a:rPr>
              <a:t>Palandech</a:t>
            </a:r>
            <a:r>
              <a:rPr lang="hr-HR" sz="1000" dirty="0" smtClean="0">
                <a:solidFill>
                  <a:schemeClr val="tx1"/>
                </a:solidFill>
              </a:rPr>
              <a:t>)</a:t>
            </a:r>
          </a:p>
          <a:p>
            <a:endParaRPr lang="hr-HR" sz="1000" dirty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BALKAN MUSIC CO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922020" y="2115882"/>
            <a:ext cx="1793365" cy="11695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JUGOSLAV RECORD SHOP (John </a:t>
            </a:r>
            <a:r>
              <a:rPr lang="hr-HR" sz="1000" dirty="0" err="1" smtClean="0">
                <a:solidFill>
                  <a:schemeClr val="tx1"/>
                </a:solidFill>
              </a:rPr>
              <a:t>Filcich</a:t>
            </a:r>
            <a:r>
              <a:rPr lang="hr-HR" sz="1000" dirty="0" smtClean="0">
                <a:solidFill>
                  <a:schemeClr val="tx1"/>
                </a:solidFill>
              </a:rPr>
              <a:t>) </a:t>
            </a:r>
          </a:p>
          <a:p>
            <a:endParaRPr lang="hr-HR" sz="1000" dirty="0" smtClean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SLAV-ART MUSIC CO (John </a:t>
            </a:r>
            <a:r>
              <a:rPr lang="hr-HR" sz="1000" dirty="0" err="1" smtClean="0">
                <a:solidFill>
                  <a:schemeClr val="tx1"/>
                </a:solidFill>
              </a:rPr>
              <a:t>Filcich</a:t>
            </a:r>
            <a:r>
              <a:rPr lang="hr-HR" sz="1000" dirty="0" smtClean="0">
                <a:solidFill>
                  <a:schemeClr val="tx1"/>
                </a:solidFill>
              </a:rPr>
              <a:t>)</a:t>
            </a:r>
          </a:p>
          <a:p>
            <a:endParaRPr lang="hr-HR" sz="1000" dirty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STIMAC HARDWARE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6739355" y="2677057"/>
            <a:ext cx="77753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1200" dirty="0" smtClean="0"/>
              <a:t>Chicago </a:t>
            </a:r>
            <a:endParaRPr lang="en-US" sz="1200" dirty="0"/>
          </a:p>
        </p:txBody>
      </p:sp>
      <p:sp>
        <p:nvSpPr>
          <p:cNvPr id="10" name="TekstniOkvir 9"/>
          <p:cNvSpPr txBox="1"/>
          <p:nvPr/>
        </p:nvSpPr>
        <p:spPr>
          <a:xfrm>
            <a:off x="1175656" y="3282693"/>
            <a:ext cx="1662739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1200" dirty="0" smtClean="0"/>
              <a:t>San Francisco - </a:t>
            </a:r>
            <a:r>
              <a:rPr lang="en-US" sz="1200" dirty="0" smtClean="0"/>
              <a:t>Oakland</a:t>
            </a:r>
            <a:endParaRPr lang="en-US" sz="1200" dirty="0"/>
          </a:p>
        </p:txBody>
      </p:sp>
      <p:sp>
        <p:nvSpPr>
          <p:cNvPr id="11" name="Množenje 10"/>
          <p:cNvSpPr/>
          <p:nvPr/>
        </p:nvSpPr>
        <p:spPr>
          <a:xfrm>
            <a:off x="2740295" y="3282692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kstniOkvir 16"/>
          <p:cNvSpPr txBox="1"/>
          <p:nvPr/>
        </p:nvSpPr>
        <p:spPr>
          <a:xfrm>
            <a:off x="7294261" y="2132248"/>
            <a:ext cx="814796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STIMAC HARDWARE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8597259" y="3182623"/>
            <a:ext cx="2090655" cy="11695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NORTH SIDE MUSIC SHOP (John </a:t>
            </a:r>
            <a:r>
              <a:rPr lang="hr-HR" sz="1000" dirty="0" err="1" smtClean="0">
                <a:solidFill>
                  <a:schemeClr val="tx1"/>
                </a:solidFill>
              </a:rPr>
              <a:t>Pavkovich</a:t>
            </a:r>
            <a:r>
              <a:rPr lang="hr-HR" sz="1000" dirty="0" smtClean="0">
                <a:solidFill>
                  <a:schemeClr val="tx1"/>
                </a:solidFill>
              </a:rPr>
              <a:t>)</a:t>
            </a:r>
          </a:p>
          <a:p>
            <a:endParaRPr lang="hr-HR" sz="1000" dirty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CHARLENE’S MUSIC CORNER</a:t>
            </a:r>
          </a:p>
          <a:p>
            <a:endParaRPr lang="hr-HR" sz="1000" dirty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INTERNATIONAL MUSIC CO (Walter </a:t>
            </a:r>
            <a:r>
              <a:rPr lang="hr-HR" sz="1000" dirty="0" err="1" smtClean="0">
                <a:solidFill>
                  <a:schemeClr val="tx1"/>
                </a:solidFill>
              </a:rPr>
              <a:t>Naglich</a:t>
            </a:r>
            <a:r>
              <a:rPr lang="hr-HR" sz="1000" dirty="0" smtClean="0">
                <a:solidFill>
                  <a:schemeClr val="tx1"/>
                </a:solidFill>
              </a:rPr>
              <a:t> &amp; Joanne </a:t>
            </a:r>
            <a:r>
              <a:rPr lang="hr-HR" sz="1000" dirty="0" err="1" smtClean="0">
                <a:solidFill>
                  <a:schemeClr val="tx1"/>
                </a:solidFill>
              </a:rPr>
              <a:t>Pribanic</a:t>
            </a:r>
            <a:r>
              <a:rPr lang="hr-HR" sz="10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7502174" y="2535241"/>
            <a:ext cx="675138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1200" dirty="0" smtClean="0"/>
              <a:t>Detroit</a:t>
            </a:r>
          </a:p>
        </p:txBody>
      </p:sp>
      <p:sp>
        <p:nvSpPr>
          <p:cNvPr id="15" name="Množenje 14"/>
          <p:cNvSpPr/>
          <p:nvPr/>
        </p:nvSpPr>
        <p:spPr>
          <a:xfrm>
            <a:off x="7633380" y="2711044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Množenje 15"/>
          <p:cNvSpPr/>
          <p:nvPr/>
        </p:nvSpPr>
        <p:spPr>
          <a:xfrm>
            <a:off x="7418790" y="2677056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kstniOkvir 20"/>
          <p:cNvSpPr txBox="1"/>
          <p:nvPr/>
        </p:nvSpPr>
        <p:spPr>
          <a:xfrm>
            <a:off x="8216891" y="1067706"/>
            <a:ext cx="1260485" cy="14773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MIHELIN CO.</a:t>
            </a:r>
          </a:p>
          <a:p>
            <a:endParaRPr lang="hr-HR" sz="1000" dirty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SUPERIOR MUSIC CO (</a:t>
            </a:r>
            <a:r>
              <a:rPr lang="en-US" sz="1000" dirty="0" smtClean="0">
                <a:solidFill>
                  <a:schemeClr val="tx1"/>
                </a:solidFill>
              </a:rPr>
              <a:t>Nicholas </a:t>
            </a:r>
            <a:r>
              <a:rPr lang="en-US" sz="1000" dirty="0" err="1" smtClean="0">
                <a:solidFill>
                  <a:schemeClr val="tx1"/>
                </a:solidFill>
              </a:rPr>
              <a:t>Badovinac</a:t>
            </a:r>
            <a:r>
              <a:rPr lang="hr-HR" sz="1000" dirty="0" smtClean="0">
                <a:solidFill>
                  <a:schemeClr val="tx1"/>
                </a:solidFill>
              </a:rPr>
              <a:t>)</a:t>
            </a:r>
            <a:endParaRPr lang="hr-HR" sz="1000" dirty="0">
              <a:solidFill>
                <a:schemeClr val="tx1"/>
              </a:solidFill>
            </a:endParaRPr>
          </a:p>
          <a:p>
            <a:endParaRPr lang="hr-HR" sz="1000" dirty="0" smtClean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FIVE STAR REOCRDINGS </a:t>
            </a:r>
          </a:p>
          <a:p>
            <a:endParaRPr lang="hr-HR" sz="1000" dirty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NOVAK FURNITURE</a:t>
            </a:r>
          </a:p>
        </p:txBody>
      </p:sp>
      <p:sp>
        <p:nvSpPr>
          <p:cNvPr id="19" name="TekstniOkvir 18"/>
          <p:cNvSpPr txBox="1"/>
          <p:nvPr/>
        </p:nvSpPr>
        <p:spPr>
          <a:xfrm>
            <a:off x="8177436" y="2511302"/>
            <a:ext cx="839647" cy="2789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Cleveland</a:t>
            </a:r>
          </a:p>
        </p:txBody>
      </p:sp>
      <p:sp>
        <p:nvSpPr>
          <p:cNvPr id="24" name="TekstniOkvir 23"/>
          <p:cNvSpPr txBox="1"/>
          <p:nvPr/>
        </p:nvSpPr>
        <p:spPr>
          <a:xfrm>
            <a:off x="1581131" y="3804313"/>
            <a:ext cx="1355362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SONART / AMERICAN MUSIC CO</a:t>
            </a:r>
          </a:p>
          <a:p>
            <a:endParaRPr lang="hr-HR" sz="1000" dirty="0">
              <a:solidFill>
                <a:schemeClr val="tx1"/>
              </a:solidFill>
            </a:endParaRPr>
          </a:p>
          <a:p>
            <a:r>
              <a:rPr lang="hr-HR" sz="1000" dirty="0" smtClean="0">
                <a:solidFill>
                  <a:schemeClr val="tx1"/>
                </a:solidFill>
              </a:rPr>
              <a:t>BOWER’S MUSIC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0" name="Množenje 19"/>
          <p:cNvSpPr/>
          <p:nvPr/>
        </p:nvSpPr>
        <p:spPr>
          <a:xfrm>
            <a:off x="8230882" y="2706838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kstniOkvir 21"/>
          <p:cNvSpPr txBox="1"/>
          <p:nvPr/>
        </p:nvSpPr>
        <p:spPr>
          <a:xfrm>
            <a:off x="2078128" y="3527314"/>
            <a:ext cx="924582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1200" dirty="0" smtClean="0"/>
              <a:t>Los Angeles</a:t>
            </a:r>
            <a:endParaRPr lang="en-US" sz="1200" dirty="0"/>
          </a:p>
        </p:txBody>
      </p:sp>
      <p:sp>
        <p:nvSpPr>
          <p:cNvPr id="23" name="Množenje 22"/>
          <p:cNvSpPr/>
          <p:nvPr/>
        </p:nvSpPr>
        <p:spPr>
          <a:xfrm>
            <a:off x="2838394" y="3476843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kstniOkvir 26"/>
          <p:cNvSpPr txBox="1"/>
          <p:nvPr/>
        </p:nvSpPr>
        <p:spPr>
          <a:xfrm>
            <a:off x="9525223" y="2296020"/>
            <a:ext cx="760266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SONART MUSIC CO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5" name="TekstniOkvir 24"/>
          <p:cNvSpPr txBox="1"/>
          <p:nvPr/>
        </p:nvSpPr>
        <p:spPr>
          <a:xfrm>
            <a:off x="9366051" y="2024734"/>
            <a:ext cx="967498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1200" dirty="0" smtClean="0"/>
              <a:t>New York</a:t>
            </a:r>
            <a:endParaRPr lang="en-US" sz="1200" dirty="0"/>
          </a:p>
        </p:txBody>
      </p:sp>
      <p:sp>
        <p:nvSpPr>
          <p:cNvPr id="30" name="TekstniOkvir 29"/>
          <p:cNvSpPr txBox="1"/>
          <p:nvPr/>
        </p:nvSpPr>
        <p:spPr>
          <a:xfrm>
            <a:off x="7020081" y="3177309"/>
            <a:ext cx="140699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000" dirty="0" smtClean="0">
                <a:solidFill>
                  <a:schemeClr val="tx1"/>
                </a:solidFill>
              </a:rPr>
              <a:t>BALKAN RECORD DIST. CO (John </a:t>
            </a:r>
            <a:r>
              <a:rPr lang="hr-HR" sz="1000" dirty="0" err="1" smtClean="0">
                <a:solidFill>
                  <a:schemeClr val="tx1"/>
                </a:solidFill>
              </a:rPr>
              <a:t>Krilcic</a:t>
            </a:r>
            <a:r>
              <a:rPr lang="hr-HR" sz="1000" dirty="0" smtClean="0">
                <a:solidFill>
                  <a:schemeClr val="tx1"/>
                </a:solidFill>
              </a:rPr>
              <a:t>)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8" name="TekstniOkvir 27"/>
          <p:cNvSpPr txBox="1"/>
          <p:nvPr/>
        </p:nvSpPr>
        <p:spPr>
          <a:xfrm>
            <a:off x="7609877" y="2889213"/>
            <a:ext cx="998361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Youngstown</a:t>
            </a:r>
          </a:p>
        </p:txBody>
      </p:sp>
      <p:sp>
        <p:nvSpPr>
          <p:cNvPr id="29" name="Množenje 28"/>
          <p:cNvSpPr/>
          <p:nvPr/>
        </p:nvSpPr>
        <p:spPr>
          <a:xfrm>
            <a:off x="8295548" y="2833354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kstniOkvir 30"/>
          <p:cNvSpPr txBox="1"/>
          <p:nvPr/>
        </p:nvSpPr>
        <p:spPr>
          <a:xfrm>
            <a:off x="8491746" y="2908870"/>
            <a:ext cx="91722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Pittsburgh</a:t>
            </a:r>
            <a:endParaRPr lang="en-US" sz="1200" dirty="0"/>
          </a:p>
        </p:txBody>
      </p:sp>
      <p:sp>
        <p:nvSpPr>
          <p:cNvPr id="32" name="Množenje 31"/>
          <p:cNvSpPr/>
          <p:nvPr/>
        </p:nvSpPr>
        <p:spPr>
          <a:xfrm>
            <a:off x="8412040" y="2799365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Množenje 25"/>
          <p:cNvSpPr/>
          <p:nvPr/>
        </p:nvSpPr>
        <p:spPr>
          <a:xfrm>
            <a:off x="9267953" y="1987881"/>
            <a:ext cx="196198" cy="17664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37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Naslov 1"/>
          <p:cNvSpPr txBox="1">
            <a:spLocks/>
          </p:cNvSpPr>
          <p:nvPr/>
        </p:nvSpPr>
        <p:spPr>
          <a:xfrm>
            <a:off x="0" y="1498"/>
            <a:ext cx="12192000" cy="411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2400" dirty="0" smtClean="0">
                <a:solidFill>
                  <a:schemeClr val="bg1"/>
                </a:solidFill>
              </a:rPr>
              <a:t>LIST OF </a:t>
            </a:r>
            <a:r>
              <a:rPr lang="en-US" sz="2400" dirty="0" smtClean="0">
                <a:solidFill>
                  <a:schemeClr val="bg1"/>
                </a:solidFill>
              </a:rPr>
              <a:t>RECORD SELLERS ADVERTISEMENTS</a:t>
            </a:r>
            <a:r>
              <a:rPr lang="hr-HR" sz="2400" dirty="0" smtClean="0">
                <a:solidFill>
                  <a:schemeClr val="bg1"/>
                </a:solidFill>
              </a:rPr>
              <a:t> IN </a:t>
            </a:r>
            <a:r>
              <a:rPr lang="hr-HR" sz="2400" i="1" dirty="0" smtClean="0">
                <a:solidFill>
                  <a:schemeClr val="bg1"/>
                </a:solidFill>
              </a:rPr>
              <a:t>ZAJEDNIČAR</a:t>
            </a:r>
            <a:r>
              <a:rPr lang="hr-HR" sz="2400" dirty="0" smtClean="0">
                <a:solidFill>
                  <a:schemeClr val="bg1"/>
                </a:solidFill>
              </a:rPr>
              <a:t> NEWSPAPER (CFU, 1946-1959)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Pravokutni oblačić 1"/>
          <p:cNvSpPr/>
          <p:nvPr/>
        </p:nvSpPr>
        <p:spPr>
          <a:xfrm>
            <a:off x="1270000" y="581227"/>
            <a:ext cx="3812904" cy="1125854"/>
          </a:xfrm>
          <a:prstGeom prst="wedgeRectCallout">
            <a:avLst>
              <a:gd name="adj1" fmla="val 76416"/>
              <a:gd name="adj2" fmla="val 57988"/>
            </a:avLst>
          </a:prstGeom>
          <a:solidFill>
            <a:schemeClr val="bg1"/>
          </a:solidFill>
          <a:ln w="3175" cap="flat" cmpd="sng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r-HR" sz="1400" b="1" dirty="0">
                <a:solidFill>
                  <a:schemeClr val="tx1"/>
                </a:solidFill>
              </a:rPr>
              <a:t>W. </a:t>
            </a:r>
            <a:r>
              <a:rPr lang="en-US" sz="1400" b="1" dirty="0">
                <a:solidFill>
                  <a:schemeClr val="tx1"/>
                </a:solidFill>
              </a:rPr>
              <a:t>Fischer-</a:t>
            </a:r>
            <a:r>
              <a:rPr lang="en-US" sz="1400" b="1" dirty="0" err="1">
                <a:solidFill>
                  <a:schemeClr val="tx1"/>
                </a:solidFill>
              </a:rPr>
              <a:t>Nebmaier</a:t>
            </a:r>
            <a:r>
              <a:rPr lang="hr-HR" sz="1400" b="1" dirty="0">
                <a:solidFill>
                  <a:schemeClr val="tx1"/>
                </a:solidFill>
              </a:rPr>
              <a:t> (2019): 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r-HR" sz="1400" dirty="0" smtClean="0">
                <a:solidFill>
                  <a:schemeClr val="tx1"/>
                </a:solidFill>
              </a:rPr>
              <a:t>”</a:t>
            </a:r>
            <a:r>
              <a:rPr lang="hr-HR" sz="1400" dirty="0" err="1" smtClean="0">
                <a:solidFill>
                  <a:schemeClr val="tx1"/>
                </a:solidFill>
              </a:rPr>
              <a:t>Jo</a:t>
            </a:r>
            <a:r>
              <a:rPr lang="en-US" sz="1400" dirty="0" err="1" smtClean="0">
                <a:solidFill>
                  <a:schemeClr val="tx1"/>
                </a:solidFill>
              </a:rPr>
              <a:t>hn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R. </a:t>
            </a:r>
            <a:r>
              <a:rPr lang="en-US" sz="1400" dirty="0" err="1">
                <a:solidFill>
                  <a:schemeClr val="tx1"/>
                </a:solidFill>
              </a:rPr>
              <a:t>Palandech</a:t>
            </a:r>
            <a:r>
              <a:rPr lang="en-US" sz="1400" dirty="0">
                <a:solidFill>
                  <a:schemeClr val="tx1"/>
                </a:solidFill>
              </a:rPr>
              <a:t> (1874–1956): The Many Faces of a Chicago Transatlantic Immigrant</a:t>
            </a:r>
            <a:r>
              <a:rPr lang="hr-HR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Media </a:t>
            </a:r>
            <a:r>
              <a:rPr lang="en-US" sz="1400" dirty="0" smtClean="0">
                <a:solidFill>
                  <a:schemeClr val="tx1"/>
                </a:solidFill>
              </a:rPr>
              <a:t>Man</a:t>
            </a:r>
            <a:r>
              <a:rPr lang="hr-HR" sz="1400" dirty="0" smtClean="0">
                <a:solidFill>
                  <a:schemeClr val="tx1"/>
                </a:solidFill>
              </a:rPr>
              <a:t>”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30" name="Picture 6" descr="Commercial Fishing Boat Royalty Free Vector Clip Art - Commercial Fishing  Black And White PNG Image | Transparent PNG Free Download on Seek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14" b="100000" l="1463" r="100000">
                        <a14:foregroundMark x1="48415" y1="36856" x2="27317" y2="66125"/>
                        <a14:foregroundMark x1="74024" y1="82656" x2="57317" y2="80488"/>
                        <a14:foregroundMark x1="48537" y1="57453" x2="63659" y2="75068"/>
                        <a14:foregroundMark x1="34024" y1="60434" x2="50732" y2="74797"/>
                        <a14:foregroundMark x1="47439" y1="48238" x2="31585" y2="75881"/>
                        <a14:foregroundMark x1="30366" y1="69377" x2="37073" y2="73442"/>
                        <a14:foregroundMark x1="42561" y1="53388" x2="42439" y2="53388"/>
                        <a14:foregroundMark x1="71220" y1="50678" x2="65976" y2="69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6231"/>
          <a:stretch/>
        </p:blipFill>
        <p:spPr bwMode="auto">
          <a:xfrm>
            <a:off x="156868" y="4512199"/>
            <a:ext cx="2148114" cy="14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eel mill Royalty Free Vector Clip Art illustration -vc035162-CoolCLIPS.co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276"/>
          <a:stretch/>
        </p:blipFill>
        <p:spPr bwMode="auto">
          <a:xfrm>
            <a:off x="10285943" y="712331"/>
            <a:ext cx="1640471" cy="16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Ravni poveznik sa strelicom 40"/>
          <p:cNvCxnSpPr/>
          <p:nvPr/>
        </p:nvCxnSpPr>
        <p:spPr>
          <a:xfrm flipH="1">
            <a:off x="4390771" y="2908870"/>
            <a:ext cx="3054405" cy="1049451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Ravni poveznik sa strelicom 46"/>
          <p:cNvCxnSpPr/>
          <p:nvPr/>
        </p:nvCxnSpPr>
        <p:spPr>
          <a:xfrm flipH="1" flipV="1">
            <a:off x="3488299" y="3577420"/>
            <a:ext cx="870590" cy="380901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4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ručno 25"/>
          <p:cNvSpPr/>
          <p:nvPr/>
        </p:nvSpPr>
        <p:spPr>
          <a:xfrm>
            <a:off x="3043370" y="304573"/>
            <a:ext cx="5475976" cy="5512953"/>
          </a:xfrm>
          <a:custGeom>
            <a:avLst/>
            <a:gdLst>
              <a:gd name="connsiteX0" fmla="*/ 0 w 5475976"/>
              <a:gd name="connsiteY0" fmla="*/ 2756477 h 5512953"/>
              <a:gd name="connsiteX1" fmla="*/ 2737988 w 5475976"/>
              <a:gd name="connsiteY1" fmla="*/ 0 h 5512953"/>
              <a:gd name="connsiteX2" fmla="*/ 5475976 w 5475976"/>
              <a:gd name="connsiteY2" fmla="*/ 2756477 h 5512953"/>
              <a:gd name="connsiteX3" fmla="*/ 2737988 w 5475976"/>
              <a:gd name="connsiteY3" fmla="*/ 5512954 h 5512953"/>
              <a:gd name="connsiteX4" fmla="*/ 0 w 5475976"/>
              <a:gd name="connsiteY4" fmla="*/ 2756477 h 551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976" h="5512953">
                <a:moveTo>
                  <a:pt x="0" y="2756477"/>
                </a:moveTo>
                <a:cubicBezTo>
                  <a:pt x="0" y="1234117"/>
                  <a:pt x="1225839" y="0"/>
                  <a:pt x="2737988" y="0"/>
                </a:cubicBezTo>
                <a:cubicBezTo>
                  <a:pt x="4250137" y="0"/>
                  <a:pt x="5475976" y="1234117"/>
                  <a:pt x="5475976" y="2756477"/>
                </a:cubicBezTo>
                <a:cubicBezTo>
                  <a:pt x="5475976" y="4278837"/>
                  <a:pt x="4250137" y="5512954"/>
                  <a:pt x="2737988" y="5512954"/>
                </a:cubicBezTo>
                <a:cubicBezTo>
                  <a:pt x="1225839" y="5512954"/>
                  <a:pt x="0" y="4278837"/>
                  <a:pt x="0" y="2756477"/>
                </a:cubicBezTo>
                <a:close/>
              </a:path>
            </a:pathLst>
          </a:custGeom>
          <a:blipFill rotWithShape="0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72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0518" tIns="875933" rIns="870518" bIns="87593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 </a:t>
            </a:r>
            <a:endParaRPr lang="hr-HR" sz="1800" kern="1200" dirty="0"/>
          </a:p>
        </p:txBody>
      </p:sp>
      <p:sp>
        <p:nvSpPr>
          <p:cNvPr id="27" name="Elipsa 26"/>
          <p:cNvSpPr/>
          <p:nvPr/>
        </p:nvSpPr>
        <p:spPr>
          <a:xfrm>
            <a:off x="7337663" y="522919"/>
            <a:ext cx="888482" cy="8892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Elipsa 27"/>
          <p:cNvSpPr/>
          <p:nvPr/>
        </p:nvSpPr>
        <p:spPr>
          <a:xfrm>
            <a:off x="10791255" y="1809416"/>
            <a:ext cx="792000" cy="79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Elipsa 28"/>
          <p:cNvSpPr/>
          <p:nvPr/>
        </p:nvSpPr>
        <p:spPr>
          <a:xfrm>
            <a:off x="8856479" y="2984763"/>
            <a:ext cx="576000" cy="5760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Elipsa 29"/>
          <p:cNvSpPr/>
          <p:nvPr/>
        </p:nvSpPr>
        <p:spPr>
          <a:xfrm>
            <a:off x="6437528" y="5277342"/>
            <a:ext cx="720000" cy="72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Elipsa 30"/>
          <p:cNvSpPr/>
          <p:nvPr/>
        </p:nvSpPr>
        <p:spPr>
          <a:xfrm>
            <a:off x="3663048" y="695579"/>
            <a:ext cx="792000" cy="792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Elipsa 31"/>
          <p:cNvSpPr/>
          <p:nvPr/>
        </p:nvSpPr>
        <p:spPr>
          <a:xfrm>
            <a:off x="3694086" y="2940674"/>
            <a:ext cx="864000" cy="864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Prostoručno 32"/>
          <p:cNvSpPr/>
          <p:nvPr/>
        </p:nvSpPr>
        <p:spPr>
          <a:xfrm>
            <a:off x="1796519" y="1973285"/>
            <a:ext cx="1850400" cy="1851876"/>
          </a:xfrm>
          <a:custGeom>
            <a:avLst/>
            <a:gdLst>
              <a:gd name="connsiteX0" fmla="*/ 0 w 1852300"/>
              <a:gd name="connsiteY0" fmla="*/ 925938 h 1851876"/>
              <a:gd name="connsiteX1" fmla="*/ 926150 w 1852300"/>
              <a:gd name="connsiteY1" fmla="*/ 0 h 1851876"/>
              <a:gd name="connsiteX2" fmla="*/ 1852300 w 1852300"/>
              <a:gd name="connsiteY2" fmla="*/ 925938 h 1851876"/>
              <a:gd name="connsiteX3" fmla="*/ 926150 w 1852300"/>
              <a:gd name="connsiteY3" fmla="*/ 1851876 h 1851876"/>
              <a:gd name="connsiteX4" fmla="*/ 0 w 1852300"/>
              <a:gd name="connsiteY4" fmla="*/ 925938 h 185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300" h="1851876">
                <a:moveTo>
                  <a:pt x="0" y="925938"/>
                </a:moveTo>
                <a:cubicBezTo>
                  <a:pt x="0" y="414557"/>
                  <a:pt x="414651" y="0"/>
                  <a:pt x="926150" y="0"/>
                </a:cubicBezTo>
                <a:cubicBezTo>
                  <a:pt x="1437649" y="0"/>
                  <a:pt x="1852300" y="414557"/>
                  <a:pt x="1852300" y="925938"/>
                </a:cubicBezTo>
                <a:cubicBezTo>
                  <a:pt x="1852300" y="1437319"/>
                  <a:pt x="1437649" y="1851876"/>
                  <a:pt x="926150" y="1851876"/>
                </a:cubicBezTo>
                <a:cubicBezTo>
                  <a:pt x="414651" y="1851876"/>
                  <a:pt x="0" y="1437319"/>
                  <a:pt x="0" y="92593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9843" tIns="339781" rIns="339843" bIns="33978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3 STORES</a:t>
            </a:r>
            <a:endParaRPr lang="hr-HR" sz="1800" kern="1200" dirty="0"/>
          </a:p>
        </p:txBody>
      </p:sp>
      <p:sp>
        <p:nvSpPr>
          <p:cNvPr id="34" name="Elipsa 33"/>
          <p:cNvSpPr/>
          <p:nvPr/>
        </p:nvSpPr>
        <p:spPr>
          <a:xfrm>
            <a:off x="4966764" y="978425"/>
            <a:ext cx="915410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Elipsa 34"/>
          <p:cNvSpPr/>
          <p:nvPr/>
        </p:nvSpPr>
        <p:spPr>
          <a:xfrm>
            <a:off x="1180999" y="4170132"/>
            <a:ext cx="871587" cy="871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Prostoručno 35"/>
          <p:cNvSpPr/>
          <p:nvPr/>
        </p:nvSpPr>
        <p:spPr>
          <a:xfrm>
            <a:off x="8381643" y="659661"/>
            <a:ext cx="2001600" cy="2000211"/>
          </a:xfrm>
          <a:custGeom>
            <a:avLst/>
            <a:gdLst>
              <a:gd name="connsiteX0" fmla="*/ 0 w 2144148"/>
              <a:gd name="connsiteY0" fmla="*/ 1000106 h 2000211"/>
              <a:gd name="connsiteX1" fmla="*/ 1072074 w 2144148"/>
              <a:gd name="connsiteY1" fmla="*/ 0 h 2000211"/>
              <a:gd name="connsiteX2" fmla="*/ 2144148 w 2144148"/>
              <a:gd name="connsiteY2" fmla="*/ 1000106 h 2000211"/>
              <a:gd name="connsiteX3" fmla="*/ 1072074 w 2144148"/>
              <a:gd name="connsiteY3" fmla="*/ 2000212 h 2000211"/>
              <a:gd name="connsiteX4" fmla="*/ 0 w 2144148"/>
              <a:gd name="connsiteY4" fmla="*/ 1000106 h 200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148" h="2000211">
                <a:moveTo>
                  <a:pt x="0" y="1000106"/>
                </a:moveTo>
                <a:cubicBezTo>
                  <a:pt x="0" y="447763"/>
                  <a:pt x="479984" y="0"/>
                  <a:pt x="1072074" y="0"/>
                </a:cubicBezTo>
                <a:cubicBezTo>
                  <a:pt x="1664164" y="0"/>
                  <a:pt x="2144148" y="447763"/>
                  <a:pt x="2144148" y="1000106"/>
                </a:cubicBezTo>
                <a:cubicBezTo>
                  <a:pt x="2144148" y="1552449"/>
                  <a:pt x="1664164" y="2000212"/>
                  <a:pt x="1072074" y="2000212"/>
                </a:cubicBezTo>
                <a:cubicBezTo>
                  <a:pt x="479984" y="2000212"/>
                  <a:pt x="0" y="1552449"/>
                  <a:pt x="0" y="1000106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583" tIns="361504" rIns="382583" bIns="36150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CUSTOMERS</a:t>
            </a:r>
            <a:endParaRPr lang="hr-HR" sz="1800" kern="1200" dirty="0"/>
          </a:p>
        </p:txBody>
      </p:sp>
      <p:sp>
        <p:nvSpPr>
          <p:cNvPr id="37" name="Elipsa 36"/>
          <p:cNvSpPr/>
          <p:nvPr/>
        </p:nvSpPr>
        <p:spPr>
          <a:xfrm>
            <a:off x="7558985" y="1892824"/>
            <a:ext cx="749875" cy="748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Elipsa 37"/>
          <p:cNvSpPr/>
          <p:nvPr/>
        </p:nvSpPr>
        <p:spPr>
          <a:xfrm>
            <a:off x="2782878" y="4144299"/>
            <a:ext cx="1094120" cy="1094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Elipsa 38"/>
          <p:cNvSpPr/>
          <p:nvPr/>
        </p:nvSpPr>
        <p:spPr>
          <a:xfrm>
            <a:off x="6800086" y="2911504"/>
            <a:ext cx="540000" cy="540000"/>
          </a:xfrm>
          <a:prstGeom prst="ellipse">
            <a:avLst/>
          </a:prstGeom>
          <a:solidFill>
            <a:srgbClr val="7533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rostoručno 39"/>
          <p:cNvSpPr/>
          <p:nvPr/>
        </p:nvSpPr>
        <p:spPr>
          <a:xfrm>
            <a:off x="8434880" y="4160093"/>
            <a:ext cx="2145053" cy="2145600"/>
          </a:xfrm>
          <a:custGeom>
            <a:avLst/>
            <a:gdLst>
              <a:gd name="connsiteX0" fmla="*/ 0 w 2144148"/>
              <a:gd name="connsiteY0" fmla="*/ 1000106 h 2000211"/>
              <a:gd name="connsiteX1" fmla="*/ 1072074 w 2144148"/>
              <a:gd name="connsiteY1" fmla="*/ 0 h 2000211"/>
              <a:gd name="connsiteX2" fmla="*/ 2144148 w 2144148"/>
              <a:gd name="connsiteY2" fmla="*/ 1000106 h 2000211"/>
              <a:gd name="connsiteX3" fmla="*/ 1072074 w 2144148"/>
              <a:gd name="connsiteY3" fmla="*/ 2000212 h 2000211"/>
              <a:gd name="connsiteX4" fmla="*/ 0 w 2144148"/>
              <a:gd name="connsiteY4" fmla="*/ 1000106 h 200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148" h="2000211">
                <a:moveTo>
                  <a:pt x="0" y="1000106"/>
                </a:moveTo>
                <a:cubicBezTo>
                  <a:pt x="0" y="447763"/>
                  <a:pt x="479984" y="0"/>
                  <a:pt x="1072074" y="0"/>
                </a:cubicBezTo>
                <a:cubicBezTo>
                  <a:pt x="1664164" y="0"/>
                  <a:pt x="2144148" y="447763"/>
                  <a:pt x="2144148" y="1000106"/>
                </a:cubicBezTo>
                <a:cubicBezTo>
                  <a:pt x="2144148" y="1552449"/>
                  <a:pt x="1664164" y="2000212"/>
                  <a:pt x="1072074" y="2000212"/>
                </a:cubicBezTo>
                <a:cubicBezTo>
                  <a:pt x="479984" y="2000212"/>
                  <a:pt x="0" y="1552449"/>
                  <a:pt x="0" y="1000106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583" tIns="361504" rIns="382583" bIns="36150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800" kern="1200" dirty="0" smtClean="0"/>
              <a:t>COMPETITION</a:t>
            </a:r>
            <a:endParaRPr lang="hr-HR" sz="1800" kern="1200" dirty="0"/>
          </a:p>
        </p:txBody>
      </p:sp>
      <p:sp>
        <p:nvSpPr>
          <p:cNvPr id="41" name="Elipsa 40"/>
          <p:cNvSpPr/>
          <p:nvPr/>
        </p:nvSpPr>
        <p:spPr>
          <a:xfrm>
            <a:off x="8110382" y="3877199"/>
            <a:ext cx="432000" cy="432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kstniOkvir 8"/>
          <p:cNvSpPr txBox="1"/>
          <p:nvPr/>
        </p:nvSpPr>
        <p:spPr>
          <a:xfrm>
            <a:off x="1130016" y="4298907"/>
            <a:ext cx="98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bg1"/>
                </a:solidFill>
              </a:rPr>
              <a:t>LOS ANGELES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3695388" y="3236763"/>
            <a:ext cx="90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</a:rPr>
              <a:t>OAKLAND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2666924" y="4399111"/>
            <a:ext cx="1286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bg1"/>
                </a:solidFill>
              </a:rPr>
              <a:t>SAN FRANCISCO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4939532" y="1295665"/>
            <a:ext cx="9692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COLLECTOR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7281389" y="806311"/>
            <a:ext cx="10134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REPERTOIRE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7579059" y="2121188"/>
            <a:ext cx="766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ETHNICS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3637902" y="996764"/>
            <a:ext cx="873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50" dirty="0" smtClean="0">
                <a:solidFill>
                  <a:schemeClr val="bg1"/>
                </a:solidFill>
              </a:rPr>
              <a:t>HOMELAND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1986237" y="806311"/>
            <a:ext cx="720000" cy="720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kstniOkvir 17"/>
          <p:cNvSpPr txBox="1"/>
          <p:nvPr/>
        </p:nvSpPr>
        <p:spPr>
          <a:xfrm>
            <a:off x="1957437" y="1042849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JUGOTON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6806366" y="3029378"/>
            <a:ext cx="5514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 dirty="0" smtClean="0">
                <a:solidFill>
                  <a:schemeClr val="bg1"/>
                </a:solidFill>
              </a:rPr>
              <a:t>KOLO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10739136" y="2084186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IMMIGRANT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8069741" y="3982488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PRICE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8833853" y="3128397"/>
            <a:ext cx="580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CROAT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kstniOkvir 22"/>
          <p:cNvSpPr txBox="1"/>
          <p:nvPr/>
        </p:nvSpPr>
        <p:spPr>
          <a:xfrm>
            <a:off x="6403830" y="5419551"/>
            <a:ext cx="787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INTER-</a:t>
            </a:r>
            <a:br>
              <a:rPr lang="hr-HR" sz="1100" dirty="0" smtClean="0">
                <a:solidFill>
                  <a:schemeClr val="bg1"/>
                </a:solidFill>
              </a:rPr>
            </a:br>
            <a:r>
              <a:rPr lang="hr-HR" sz="1100" dirty="0" smtClean="0">
                <a:solidFill>
                  <a:schemeClr val="bg1"/>
                </a:solidFill>
              </a:rPr>
              <a:t>NATIONAL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10128534" y="3200399"/>
            <a:ext cx="891350" cy="8928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ekstniOkvir 24"/>
          <p:cNvSpPr txBox="1"/>
          <p:nvPr/>
        </p:nvSpPr>
        <p:spPr>
          <a:xfrm>
            <a:off x="10165721" y="3510678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YUGOSLAV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100" dirty="0" smtClean="0"/>
              <a:t>D. Dunatov: Records, music, shops and </a:t>
            </a:r>
            <a:r>
              <a:rPr lang="en-US" sz="1100" i="1" dirty="0" err="1" smtClean="0"/>
              <a:t>kolo</a:t>
            </a:r>
            <a:endParaRPr lang="en-US" sz="1100" i="1" dirty="0"/>
          </a:p>
        </p:txBody>
      </p:sp>
      <p:pic>
        <p:nvPicPr>
          <p:cNvPr id="43" name="Picture 2" descr="The Institute of Ethnology and Folklore Research|The Institute of Ethnology  and Folklore Research was founded in 1948 in Zagreb. The members of the  Institute are experts in a variety of disciplines, such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642"/>
          <a:stretch/>
        </p:blipFill>
        <p:spPr bwMode="auto">
          <a:xfrm>
            <a:off x="11933597" y="6492875"/>
            <a:ext cx="258403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RZZ – Croatian Science Foundation"/>
          <p:cNvPicPr>
            <a:picLocks noChangeAspect="1" noChangeArrowheads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-424"/>
          <a:stretch/>
        </p:blipFill>
        <p:spPr bwMode="auto">
          <a:xfrm>
            <a:off x="157500" y="6492875"/>
            <a:ext cx="472106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Elipsa 44"/>
          <p:cNvSpPr/>
          <p:nvPr/>
        </p:nvSpPr>
        <p:spPr>
          <a:xfrm>
            <a:off x="691601" y="1646860"/>
            <a:ext cx="756000" cy="756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Elipsa 45"/>
          <p:cNvSpPr/>
          <p:nvPr/>
        </p:nvSpPr>
        <p:spPr>
          <a:xfrm>
            <a:off x="380159" y="3283231"/>
            <a:ext cx="612000" cy="61200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300" dirty="0"/>
          </a:p>
        </p:txBody>
      </p:sp>
      <p:sp>
        <p:nvSpPr>
          <p:cNvPr id="47" name="TekstniOkvir 46"/>
          <p:cNvSpPr txBox="1"/>
          <p:nvPr/>
        </p:nvSpPr>
        <p:spPr>
          <a:xfrm>
            <a:off x="661476" y="1809416"/>
            <a:ext cx="8162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VICTOR &amp;</a:t>
            </a:r>
          </a:p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COLUMBIA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kstniOkvir 49"/>
          <p:cNvSpPr txBox="1"/>
          <p:nvPr/>
        </p:nvSpPr>
        <p:spPr>
          <a:xfrm>
            <a:off x="337978" y="3373787"/>
            <a:ext cx="707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KOLO </a:t>
            </a:r>
            <a:br>
              <a:rPr lang="hr-HR" sz="1100" dirty="0" smtClean="0">
                <a:solidFill>
                  <a:schemeClr val="bg1"/>
                </a:solidFill>
              </a:rPr>
            </a:br>
            <a:r>
              <a:rPr lang="hr-HR" sz="1100" dirty="0" smtClean="0">
                <a:solidFill>
                  <a:schemeClr val="bg1"/>
                </a:solidFill>
              </a:rPr>
              <a:t>FESTIVAL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Elipsa 47"/>
          <p:cNvSpPr/>
          <p:nvPr/>
        </p:nvSpPr>
        <p:spPr>
          <a:xfrm>
            <a:off x="3606781" y="5328328"/>
            <a:ext cx="828000" cy="82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9" name="TekstniOkvir 48"/>
          <p:cNvSpPr txBox="1"/>
          <p:nvPr/>
        </p:nvSpPr>
        <p:spPr>
          <a:xfrm>
            <a:off x="3512781" y="5537350"/>
            <a:ext cx="9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YUGOSLAV REC. SHOP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Elipsa 50"/>
          <p:cNvSpPr/>
          <p:nvPr/>
        </p:nvSpPr>
        <p:spPr>
          <a:xfrm>
            <a:off x="4597949" y="4170132"/>
            <a:ext cx="720000" cy="72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2" name="TekstniOkvir 51"/>
          <p:cNvSpPr txBox="1"/>
          <p:nvPr/>
        </p:nvSpPr>
        <p:spPr>
          <a:xfrm>
            <a:off x="4471204" y="4309437"/>
            <a:ext cx="9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 smtClean="0">
                <a:solidFill>
                  <a:schemeClr val="bg1"/>
                </a:solidFill>
              </a:rPr>
              <a:t>SLAV-ART MUSIC CO.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3" name="Elipsa 52"/>
          <p:cNvSpPr/>
          <p:nvPr/>
        </p:nvSpPr>
        <p:spPr>
          <a:xfrm>
            <a:off x="549931" y="349159"/>
            <a:ext cx="720000" cy="720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TekstniOkvir 53"/>
          <p:cNvSpPr txBox="1"/>
          <p:nvPr/>
        </p:nvSpPr>
        <p:spPr>
          <a:xfrm>
            <a:off x="521131" y="585697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>
                <a:solidFill>
                  <a:schemeClr val="bg1"/>
                </a:solidFill>
              </a:rPr>
              <a:t>JUGODISK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000"/>
                            </p:stCondLst>
                            <p:childTnLst>
                              <p:par>
                                <p:cTn id="17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A957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3" grpId="1" animBg="1"/>
      <p:bldP spid="36" grpId="0" animBg="1"/>
      <p:bldP spid="40" grpId="0" animBg="1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46" grpId="0" animBg="1"/>
      <p:bldP spid="46" grpId="1" animBg="1"/>
      <p:bldP spid="47" grpId="0"/>
      <p:bldP spid="50" grpId="0"/>
      <p:bldP spid="48" grpId="0" animBg="1"/>
      <p:bldP spid="49" grpId="0"/>
      <p:bldP spid="51" grpId="0" animBg="1"/>
      <p:bldP spid="52" grpId="0"/>
      <p:bldP spid="54" grpId="0"/>
    </p:bldLst>
  </p:timing>
</p:sld>
</file>

<file path=ppt/theme/theme1.xml><?xml version="1.0" encoding="utf-8"?>
<a:theme xmlns:a="http://schemas.openxmlformats.org/drawingml/2006/main" name="Retrospektiva">
  <a:themeElements>
    <a:clrScheme name="Prilagođeno 3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EBF0E2"/>
      </a:accent1>
      <a:accent2>
        <a:srgbClr val="5D5375"/>
      </a:accent2>
      <a:accent3>
        <a:srgbClr val="000000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ktiva">
  <a:themeElements>
    <a:clrScheme name="Prilagođeno 3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EBF0E2"/>
      </a:accent1>
      <a:accent2>
        <a:srgbClr val="5D5375"/>
      </a:accent2>
      <a:accent3>
        <a:srgbClr val="000000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1809</TotalTime>
  <Words>600</Words>
  <Application>Microsoft Office PowerPoint</Application>
  <PresentationFormat>Široki zaslon</PresentationFormat>
  <Paragraphs>159</Paragraphs>
  <Slides>18</Slides>
  <Notes>5</Notes>
  <HiddenSlides>0</HiddenSlides>
  <MMClips>1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Retrospektiva</vt:lpstr>
      <vt:lpstr>1_Retrospektiva</vt:lpstr>
      <vt:lpstr>RECORDS, MUSIC, SHOPS AND KOLO:  a case study on a South-Slavic music record seller  in the post-WWII US </vt:lpstr>
      <vt:lpstr>IVAN (JOHN) FILCICH (Rijeka, 1924)</vt:lpstr>
      <vt:lpstr>PowerPoint prezentacija</vt:lpstr>
      <vt:lpstr>PowerPoint prezentacija</vt:lpstr>
      <vt:lpstr>SOME RESEARCH QUESTIONS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RECORDS, MUSIC, SHOPS AND KOLO:  a case study on a South-Slavic music record seller in the post-WWII US</dc:title>
  <dc:creator>Dora Dunatov</dc:creator>
  <cp:lastModifiedBy>dora doric</cp:lastModifiedBy>
  <cp:revision>90</cp:revision>
  <dcterms:created xsi:type="dcterms:W3CDTF">2023-02-22T10:47:10Z</dcterms:created>
  <dcterms:modified xsi:type="dcterms:W3CDTF">2023-03-10T14:10:56Z</dcterms:modified>
</cp:coreProperties>
</file>